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28"/>
  </p:notesMasterIdLst>
  <p:handoutMasterIdLst>
    <p:handoutMasterId r:id="rId29"/>
  </p:handoutMasterIdLst>
  <p:sldIdLst>
    <p:sldId id="695" r:id="rId2"/>
    <p:sldId id="672" r:id="rId3"/>
    <p:sldId id="714" r:id="rId4"/>
    <p:sldId id="719" r:id="rId5"/>
    <p:sldId id="722" r:id="rId6"/>
    <p:sldId id="709" r:id="rId7"/>
    <p:sldId id="697" r:id="rId8"/>
    <p:sldId id="710" r:id="rId9"/>
    <p:sldId id="733" r:id="rId10"/>
    <p:sldId id="729" r:id="rId11"/>
    <p:sldId id="712" r:id="rId12"/>
    <p:sldId id="724" r:id="rId13"/>
    <p:sldId id="736" r:id="rId14"/>
    <p:sldId id="713" r:id="rId15"/>
    <p:sldId id="731" r:id="rId16"/>
    <p:sldId id="727" r:id="rId17"/>
    <p:sldId id="711" r:id="rId18"/>
    <p:sldId id="700" r:id="rId19"/>
    <p:sldId id="673" r:id="rId20"/>
    <p:sldId id="737" r:id="rId21"/>
    <p:sldId id="734" r:id="rId22"/>
    <p:sldId id="735" r:id="rId23"/>
    <p:sldId id="739" r:id="rId24"/>
    <p:sldId id="738" r:id="rId25"/>
    <p:sldId id="720" r:id="rId26"/>
    <p:sldId id="721" r:id="rId27"/>
  </p:sldIdLst>
  <p:sldSz cx="12192000" cy="6858000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D"/>
    <a:srgbClr val="F5F4F1"/>
    <a:srgbClr val="C0C0C0"/>
    <a:srgbClr val="000000"/>
    <a:srgbClr val="41BEFF"/>
    <a:srgbClr val="FF8000"/>
    <a:srgbClr val="CB6C1D"/>
    <a:srgbClr val="ECE8C2"/>
    <a:srgbClr val="91AC6B"/>
    <a:srgbClr val="074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653" autoAdjust="0"/>
    <p:restoredTop sz="84422" autoAdjust="0"/>
  </p:normalViewPr>
  <p:slideViewPr>
    <p:cSldViewPr>
      <p:cViewPr varScale="1">
        <p:scale>
          <a:sx n="69" d="100"/>
          <a:sy n="69" d="100"/>
        </p:scale>
        <p:origin x="667" y="62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-252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3235" y="43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3239" y="184121"/>
            <a:ext cx="3348037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8" rIns="95554" bIns="47778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54488" y="184121"/>
            <a:ext cx="211455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8" rIns="95554" bIns="4777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31"/>
            <a:ext cx="2946400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8" rIns="95554" bIns="47778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831"/>
            <a:ext cx="2946400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8" rIns="95554" bIns="4777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8" rIns="95554" bIns="47778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8" rIns="95554" bIns="4777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6125"/>
            <a:ext cx="6613525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5710"/>
            <a:ext cx="4984750" cy="446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8" rIns="95554" bIns="477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31"/>
            <a:ext cx="2946400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8" rIns="95554" bIns="47778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831"/>
            <a:ext cx="2946400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54" tIns="47778" rIns="95554" bIns="4777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15501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7027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3525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23963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85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85060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3525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6822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trike="sngStrik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01191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7847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3525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77463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29009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3525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3525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29398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50313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76069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66402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948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3890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272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5252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3525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68072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91416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3525" cy="3721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5245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3031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3" y="4211796"/>
            <a:ext cx="114313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&lt;Presenter&gt; 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440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Department of Computer Science</a:t>
            </a:r>
          </a:p>
          <a:p>
            <a:pPr marL="0" indent="0"/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School of Computation, Information and Technology (CIT) </a:t>
            </a:r>
            <a:endParaRPr lang="en-US" sz="1400" b="0" i="0" kern="1200" noProof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Technical University of Munich (TUM)</a:t>
            </a: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YYMMDD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566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Technical University of Munich (TUM)</a:t>
            </a:r>
          </a:p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TUM School of CIT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Department of Computer Science (CS)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Chair</a:t>
            </a:r>
            <a:r>
              <a:rPr lang="en-AU" sz="1050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 </a:t>
            </a: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of Software Engineering for Business Information Systems (sebis)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pPr>
              <a:tabLst>
                <a:tab pos="358775" algn="l"/>
              </a:tabLst>
            </a:pPr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23637" y="5621137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de-DE" noProof="0" dirty="0"/>
              <a:t>alisha.riecker@tum.de</a:t>
            </a:r>
            <a:endParaRPr lang="en-US" noProof="0" dirty="0"/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YYMMDD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YYMMDD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YYMMDD </a:t>
            </a:r>
            <a:r>
              <a:rPr lang="en-US" dirty="0" err="1"/>
              <a:t>YYMMDD</a:t>
            </a:r>
            <a:r>
              <a:rPr lang="en-US" dirty="0"/>
              <a:t> | Alisha Riecker | Master Thesis Kick-off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YYMMDD | Alisha Riecker | Master Thesis Proposal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YYMMDD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YYMMDD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835105" cy="24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lang="en-US" sz="800" kern="1200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YYMMDD | Alisha Riecker | Master Thesis Kick-off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9.png"/><Relationship Id="rId6" Type="http://schemas.openxmlformats.org/officeDocument/2006/relationships/image" Target="../media/image440.png"/><Relationship Id="rId10" Type="http://schemas.openxmlformats.org/officeDocument/2006/relationships/image" Target="../media/image38.png"/><Relationship Id="rId4" Type="http://schemas.openxmlformats.org/officeDocument/2006/relationships/image" Target="../media/image43.png"/><Relationship Id="rId9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0.png"/><Relationship Id="rId4" Type="http://schemas.openxmlformats.org/officeDocument/2006/relationships/image" Target="../media/image45.png"/><Relationship Id="rId9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3" Type="http://schemas.openxmlformats.org/officeDocument/2006/relationships/image" Target="../media/image530.png"/><Relationship Id="rId7" Type="http://schemas.openxmlformats.org/officeDocument/2006/relationships/image" Target="../media/image49.png"/><Relationship Id="rId12" Type="http://schemas.openxmlformats.org/officeDocument/2006/relationships/image" Target="../media/image491.png"/><Relationship Id="rId17" Type="http://schemas.openxmlformats.org/officeDocument/2006/relationships/image" Target="../media/image66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0.png"/><Relationship Id="rId5" Type="http://schemas.openxmlformats.org/officeDocument/2006/relationships/image" Target="../media/image55.png"/><Relationship Id="rId15" Type="http://schemas.openxmlformats.org/officeDocument/2006/relationships/image" Target="../media/image50.png"/><Relationship Id="rId10" Type="http://schemas.openxmlformats.org/officeDocument/2006/relationships/image" Target="../media/image590.png"/><Relationship Id="rId4" Type="http://schemas.openxmlformats.org/officeDocument/2006/relationships/image" Target="../media/image54.png"/><Relationship Id="rId9" Type="http://schemas.openxmlformats.org/officeDocument/2006/relationships/image" Target="../media/image58.png"/><Relationship Id="rId1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sv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0.png"/><Relationship Id="rId3" Type="http://schemas.openxmlformats.org/officeDocument/2006/relationships/image" Target="../media/image24.png"/><Relationship Id="rId7" Type="http://schemas.openxmlformats.org/officeDocument/2006/relationships/image" Target="../media/image4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0.png"/><Relationship Id="rId11" Type="http://schemas.openxmlformats.org/officeDocument/2006/relationships/image" Target="../media/image320.png"/><Relationship Id="rId5" Type="http://schemas.openxmlformats.org/officeDocument/2006/relationships/image" Target="../media/image26.png"/><Relationship Id="rId10" Type="http://schemas.openxmlformats.org/officeDocument/2006/relationships/image" Target="../media/image310.png"/><Relationship Id="rId4" Type="http://schemas.openxmlformats.org/officeDocument/2006/relationships/image" Target="../media/image25.png"/><Relationship Id="rId9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7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59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0.xml"/><Relationship Id="rId11" Type="http://schemas.openxmlformats.org/officeDocument/2006/relationships/image" Target="../media/image80.png"/><Relationship Id="rId10" Type="http://schemas.openxmlformats.org/officeDocument/2006/relationships/image" Target="../media/image26.png"/><Relationship Id="rId9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3.png"/><Relationship Id="rId3" Type="http://schemas.openxmlformats.org/officeDocument/2006/relationships/image" Target="../media/image730.png"/><Relationship Id="rId12" Type="http://schemas.openxmlformats.org/officeDocument/2006/relationships/image" Target="../media/image26.png"/><Relationship Id="rId2" Type="http://schemas.openxmlformats.org/officeDocument/2006/relationships/image" Target="../media/image720.png"/><Relationship Id="rId1" Type="http://schemas.openxmlformats.org/officeDocument/2006/relationships/slideLayout" Target="../slideLayouts/slideLayout10.xml"/><Relationship Id="rId11" Type="http://schemas.openxmlformats.org/officeDocument/2006/relationships/image" Target="../media/image25.png"/><Relationship Id="rId5" Type="http://schemas.openxmlformats.org/officeDocument/2006/relationships/image" Target="../media/image82.png"/><Relationship Id="rId10" Type="http://schemas.openxmlformats.org/officeDocument/2006/relationships/image" Target="../media/image24.png"/><Relationship Id="rId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18" Type="http://schemas.openxmlformats.org/officeDocument/2006/relationships/image" Target="../media/image2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svg"/><Relationship Id="rId19" Type="http://schemas.openxmlformats.org/officeDocument/2006/relationships/image" Target="../media/image23.png"/><Relationship Id="rId4" Type="http://schemas.openxmlformats.org/officeDocument/2006/relationships/image" Target="../media/image8.sv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25.png"/><Relationship Id="rId3" Type="http://schemas.openxmlformats.org/officeDocument/2006/relationships/image" Target="../media/image32.png"/><Relationship Id="rId7" Type="http://schemas.openxmlformats.org/officeDocument/2006/relationships/image" Target="../media/image35.sv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3.svg"/><Relationship Id="rId9" Type="http://schemas.openxmlformats.org/officeDocument/2006/relationships/image" Target="../media/image37.svg"/><Relationship Id="rId1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1371" y="2615311"/>
            <a:ext cx="11432843" cy="1603104"/>
          </a:xfrm>
        </p:spPr>
        <p:txBody>
          <a:bodyPr/>
          <a:lstStyle/>
          <a:p>
            <a:r>
              <a:rPr lang="en-US" dirty="0"/>
              <a:t>Studying the Privacy-Utility Trade-off of Word Embedding Perturbations with a Focus on Sensitivity Analysis </a:t>
            </a:r>
            <a:br>
              <a:rPr lang="en-US" dirty="0"/>
            </a:br>
            <a:r>
              <a:rPr lang="en-US" dirty="0"/>
              <a:t>and Vector Mapping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Alisha Riecker</a:t>
            </a:r>
          </a:p>
        </p:txBody>
      </p:sp>
      <p:sp>
        <p:nvSpPr>
          <p:cNvPr id="11" name="Textplatzhalter 15"/>
          <p:cNvSpPr txBox="1">
            <a:spLocks/>
          </p:cNvSpPr>
          <p:nvPr/>
        </p:nvSpPr>
        <p:spPr bwMode="auto">
          <a:xfrm>
            <a:off x="7680176" y="4210928"/>
            <a:ext cx="4080451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8000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914400" indent="0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r"/>
            <a:r>
              <a:rPr lang="en-US" dirty="0"/>
              <a:t>7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  <a:r>
              <a:rPr lang="en-AU" kern="0" dirty="0"/>
              <a:t>, Master Thesis Kick-off  </a:t>
            </a:r>
          </a:p>
        </p:txBody>
      </p:sp>
    </p:spTree>
    <p:extLst>
      <p:ext uri="{BB962C8B-B14F-4D97-AF65-F5344CB8AC3E}">
        <p14:creationId xmlns:p14="http://schemas.microsoft.com/office/powerpoint/2010/main" val="13276057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910FE4-6076-FD89-0EFD-049A0E8CA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Methodology</a:t>
            </a:r>
            <a:r>
              <a:rPr lang="de-DE" dirty="0"/>
              <a:t> - Experiments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81BBF3-EA8F-850D-C759-6E5E0ABDC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EFCEF9-5214-F5A6-CF21-74AFB3E21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B6BA32-FD32-257E-5C0C-3BAB0CFBE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56720B5-ADB7-7769-9307-53EA34AFFAF0}"/>
              </a:ext>
            </a:extLst>
          </p:cNvPr>
          <p:cNvGrpSpPr/>
          <p:nvPr/>
        </p:nvGrpSpPr>
        <p:grpSpPr>
          <a:xfrm>
            <a:off x="6992179" y="1268760"/>
            <a:ext cx="4782009" cy="4520936"/>
            <a:chOff x="290183" y="1212320"/>
            <a:chExt cx="4782009" cy="4520936"/>
          </a:xfrm>
        </p:grpSpPr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6E2D278B-D0F3-5D31-DBDF-4D70DAE1FB58}"/>
                </a:ext>
              </a:extLst>
            </p:cNvPr>
            <p:cNvSpPr/>
            <p:nvPr/>
          </p:nvSpPr>
          <p:spPr bwMode="auto">
            <a:xfrm>
              <a:off x="290183" y="1212320"/>
              <a:ext cx="4782009" cy="4520936"/>
            </a:xfrm>
            <a:prstGeom prst="roundRect">
              <a:avLst>
                <a:gd name="adj" fmla="val 6180"/>
              </a:avLst>
            </a:prstGeom>
            <a:solidFill>
              <a:schemeClr val="accent4">
                <a:lumMod val="10000"/>
                <a:lumOff val="90000"/>
              </a:schemeClr>
            </a:solidFill>
            <a:ln>
              <a:solidFill>
                <a:schemeClr val="accent4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2000" b="1" dirty="0">
                  <a:solidFill>
                    <a:schemeClr val="tx1"/>
                  </a:solidFill>
                  <a:cs typeface="Arial" pitchFamily="34" charset="0"/>
                </a:rPr>
                <a:t>Goals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EA02798A-ACA5-BAE8-CB55-2E3AC14C6D43}"/>
                </a:ext>
              </a:extLst>
            </p:cNvPr>
            <p:cNvSpPr/>
            <p:nvPr/>
          </p:nvSpPr>
          <p:spPr bwMode="auto">
            <a:xfrm>
              <a:off x="1413314" y="1905721"/>
              <a:ext cx="3492263" cy="1547190"/>
            </a:xfrm>
            <a:prstGeom prst="roundRect">
              <a:avLst>
                <a:gd name="adj" fmla="val 17910"/>
              </a:avLst>
            </a:prstGeom>
            <a:solidFill>
              <a:schemeClr val="bg2"/>
            </a:solidFill>
            <a:ln>
              <a:solidFill>
                <a:schemeClr val="bg1">
                  <a:lumMod val="8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Effect of different approaches to </a:t>
              </a:r>
              <a:r>
                <a:rPr lang="en-US" b="1" dirty="0">
                  <a:solidFill>
                    <a:schemeClr val="tx1"/>
                  </a:solidFill>
                  <a:cs typeface="Arial" pitchFamily="34" charset="0"/>
                </a:rPr>
                <a:t>bounding sensitivity </a:t>
              </a: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on </a:t>
              </a:r>
              <a:r>
                <a:rPr lang="en-US" b="1" dirty="0">
                  <a:solidFill>
                    <a:schemeClr val="tx1"/>
                  </a:solidFill>
                  <a:cs typeface="Arial" pitchFamily="34" charset="0"/>
                </a:rPr>
                <a:t>privacy and utility</a:t>
              </a: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D65D1089-ED85-9164-3202-35FCB55BB95C}"/>
                </a:ext>
              </a:extLst>
            </p:cNvPr>
            <p:cNvSpPr/>
            <p:nvPr/>
          </p:nvSpPr>
          <p:spPr bwMode="auto">
            <a:xfrm>
              <a:off x="479376" y="1905721"/>
              <a:ext cx="793011" cy="1515521"/>
            </a:xfrm>
            <a:prstGeom prst="roundRect">
              <a:avLst>
                <a:gd name="adj" fmla="val 17910"/>
              </a:avLst>
            </a:prstGeom>
            <a:solidFill>
              <a:schemeClr val="tx2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2000" b="1" dirty="0">
                  <a:solidFill>
                    <a:schemeClr val="bg1"/>
                  </a:solidFill>
                  <a:cs typeface="Arial" pitchFamily="34" charset="0"/>
                </a:rPr>
                <a:t>RQ3</a:t>
              </a:r>
              <a:endParaRPr 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" name="Rechteck: abgerundete Ecken 10">
              <a:extLst>
                <a:ext uri="{FF2B5EF4-FFF2-40B4-BE49-F238E27FC236}">
                  <a16:creationId xmlns:a16="http://schemas.microsoft.com/office/drawing/2014/main" id="{50E9B9BE-7093-6995-5DCC-3E2429DB6F71}"/>
                </a:ext>
              </a:extLst>
            </p:cNvPr>
            <p:cNvSpPr/>
            <p:nvPr/>
          </p:nvSpPr>
          <p:spPr bwMode="auto">
            <a:xfrm>
              <a:off x="1413314" y="3570930"/>
              <a:ext cx="3492263" cy="1874294"/>
            </a:xfrm>
            <a:prstGeom prst="roundRect">
              <a:avLst>
                <a:gd name="adj" fmla="val 17910"/>
              </a:avLst>
            </a:prstGeom>
            <a:solidFill>
              <a:schemeClr val="bg2"/>
            </a:solidFill>
            <a:ln>
              <a:solidFill>
                <a:schemeClr val="bg1">
                  <a:lumMod val="8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R="0" algn="ctr" defTabSz="914400" eaLnBrk="0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Effect of different approaches to </a:t>
              </a:r>
              <a:r>
                <a:rPr lang="en-US" b="1" dirty="0">
                  <a:solidFill>
                    <a:schemeClr val="tx1"/>
                  </a:solidFill>
                  <a:cs typeface="Arial" pitchFamily="34" charset="0"/>
                </a:rPr>
                <a:t>mapping noisy word embeddings</a:t>
              </a: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 to similar embedding vectors on </a:t>
              </a:r>
            </a:p>
            <a:p>
              <a:pPr marR="0" algn="ctr" defTabSz="914400" eaLnBrk="0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lang="en-US" b="1" dirty="0">
                  <a:solidFill>
                    <a:schemeClr val="tx1"/>
                  </a:solidFill>
                  <a:cs typeface="Arial" pitchFamily="34" charset="0"/>
                </a:rPr>
                <a:t>privacy and utility</a:t>
              </a:r>
              <a:endParaRPr lang="de-DE" b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12" name="Rechteck: abgerundete Ecken 11">
              <a:extLst>
                <a:ext uri="{FF2B5EF4-FFF2-40B4-BE49-F238E27FC236}">
                  <a16:creationId xmlns:a16="http://schemas.microsoft.com/office/drawing/2014/main" id="{74206E95-E43F-72F3-74D2-C1AE37077DAE}"/>
                </a:ext>
              </a:extLst>
            </p:cNvPr>
            <p:cNvSpPr/>
            <p:nvPr/>
          </p:nvSpPr>
          <p:spPr bwMode="auto">
            <a:xfrm>
              <a:off x="479376" y="3570931"/>
              <a:ext cx="793011" cy="1874293"/>
            </a:xfrm>
            <a:prstGeom prst="roundRect">
              <a:avLst>
                <a:gd name="adj" fmla="val 17910"/>
              </a:avLst>
            </a:prstGeom>
            <a:solidFill>
              <a:schemeClr val="tx2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2000" b="1" dirty="0">
                  <a:solidFill>
                    <a:schemeClr val="bg1"/>
                  </a:solidFill>
                  <a:cs typeface="Arial" pitchFamily="34" charset="0"/>
                </a:rPr>
                <a:t>RQ4</a:t>
              </a:r>
              <a:endParaRPr 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6003DF4D-2CB3-75C4-9B67-A5BDDF00D518}"/>
              </a:ext>
            </a:extLst>
          </p:cNvPr>
          <p:cNvSpPr/>
          <p:nvPr/>
        </p:nvSpPr>
        <p:spPr bwMode="auto">
          <a:xfrm>
            <a:off x="321601" y="2239115"/>
            <a:ext cx="1525928" cy="2296724"/>
          </a:xfrm>
          <a:prstGeom prst="roundRect">
            <a:avLst>
              <a:gd name="adj" fmla="val 6180"/>
            </a:avLst>
          </a:prstGeom>
          <a:solidFill>
            <a:schemeClr val="accent4">
              <a:lumMod val="10000"/>
              <a:lumOff val="90000"/>
            </a:schemeClr>
          </a:solidFill>
          <a:ln>
            <a:solidFill>
              <a:schemeClr val="accent4">
                <a:lumMod val="90000"/>
                <a:lumOff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dirty="0" err="1">
                <a:solidFill>
                  <a:schemeClr val="tx1"/>
                </a:solidFill>
                <a:cs typeface="Arial" pitchFamily="34" charset="0"/>
              </a:rPr>
              <a:t>Empiricallycompare</a:t>
            </a: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cs typeface="Arial" pitchFamily="34" charset="0"/>
              </a:rPr>
              <a:t>privatized</a:t>
            </a: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cs typeface="Arial" pitchFamily="34" charset="0"/>
              </a:rPr>
              <a:t>embedding</a:t>
            </a: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b="1" dirty="0" err="1">
                <a:solidFill>
                  <a:schemeClr val="tx1"/>
                </a:solidFill>
                <a:cs typeface="Arial" pitchFamily="34" charset="0"/>
              </a:rPr>
              <a:t>vectors</a:t>
            </a: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E53319DB-1EF5-633C-1224-3ED220D82768}"/>
              </a:ext>
            </a:extLst>
          </p:cNvPr>
          <p:cNvCxnSpPr>
            <a:cxnSpLocks/>
          </p:cNvCxnSpPr>
          <p:nvPr/>
        </p:nvCxnSpPr>
        <p:spPr bwMode="auto">
          <a:xfrm flipV="1">
            <a:off x="1866155" y="2267970"/>
            <a:ext cx="529553" cy="665626"/>
          </a:xfrm>
          <a:prstGeom prst="straightConnector1">
            <a:avLst/>
          </a:prstGeom>
          <a:ln w="57150">
            <a:solidFill>
              <a:srgbClr val="0065BD">
                <a:alpha val="50000"/>
              </a:srgb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4F2F6E47-1317-637B-338E-430245D6B2C1}"/>
              </a:ext>
            </a:extLst>
          </p:cNvPr>
          <p:cNvCxnSpPr>
            <a:cxnSpLocks/>
            <a:endCxn id="14" idx="1"/>
          </p:cNvCxnSpPr>
          <p:nvPr/>
        </p:nvCxnSpPr>
        <p:spPr bwMode="auto">
          <a:xfrm>
            <a:off x="1866155" y="3916949"/>
            <a:ext cx="520009" cy="770852"/>
          </a:xfrm>
          <a:prstGeom prst="straightConnector1">
            <a:avLst/>
          </a:prstGeom>
          <a:ln w="57150">
            <a:solidFill>
              <a:srgbClr val="0065BD">
                <a:alpha val="50000"/>
              </a:srgb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Pfeil: nach rechts 26">
            <a:extLst>
              <a:ext uri="{FF2B5EF4-FFF2-40B4-BE49-F238E27FC236}">
                <a16:creationId xmlns:a16="http://schemas.microsoft.com/office/drawing/2014/main" id="{F807A3B5-77A7-91A1-AE6E-B936C41B01CA}"/>
              </a:ext>
            </a:extLst>
          </p:cNvPr>
          <p:cNvSpPr/>
          <p:nvPr/>
        </p:nvSpPr>
        <p:spPr bwMode="auto">
          <a:xfrm>
            <a:off x="5990896" y="2379910"/>
            <a:ext cx="732156" cy="2296725"/>
          </a:xfrm>
          <a:prstGeom prst="rightArrow">
            <a:avLst>
              <a:gd name="adj1" fmla="val 50000"/>
              <a:gd name="adj2" fmla="val 44299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F96B76B3-8244-282B-91CE-D1F4C6AB5713}"/>
              </a:ext>
            </a:extLst>
          </p:cNvPr>
          <p:cNvSpPr/>
          <p:nvPr/>
        </p:nvSpPr>
        <p:spPr bwMode="auto">
          <a:xfrm>
            <a:off x="5990896" y="2664363"/>
            <a:ext cx="3225207" cy="487958"/>
          </a:xfrm>
          <a:prstGeom prst="roundRect">
            <a:avLst>
              <a:gd name="adj" fmla="val 7871"/>
            </a:avLst>
          </a:prstGeom>
          <a:solidFill>
            <a:schemeClr val="accent4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Trustpilot Dataset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E5366892-01E8-0F36-3AD2-7AD428A443B5}"/>
              </a:ext>
            </a:extLst>
          </p:cNvPr>
          <p:cNvSpPr/>
          <p:nvPr/>
        </p:nvSpPr>
        <p:spPr bwMode="auto">
          <a:xfrm>
            <a:off x="2386164" y="1327333"/>
            <a:ext cx="3251079" cy="2010908"/>
          </a:xfrm>
          <a:prstGeom prst="roundRect">
            <a:avLst>
              <a:gd name="adj" fmla="val 17910"/>
            </a:avLst>
          </a:pr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0" tIns="14400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90488" marR="0" defTabSz="914400" rtl="0" eaLnBrk="0" fontAlgn="base" latinLnBrk="0" hangingPunct="0"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Utility Evaluation</a:t>
            </a:r>
            <a:endParaRPr lang="de-DE" sz="100" b="1" dirty="0">
              <a:solidFill>
                <a:schemeClr val="tx1"/>
              </a:solidFill>
              <a:cs typeface="Arial" pitchFamily="34" charset="0"/>
            </a:endParaRPr>
          </a:p>
          <a:p>
            <a:pPr marL="271463" indent="-180975" eaLnBrk="0" hangingPunct="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271463" algn="l"/>
              </a:tabLst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Sentiment Analysis</a:t>
            </a:r>
          </a:p>
          <a:p>
            <a:pPr marL="271463" marR="0" indent="-180975" defTabSz="914400" rtl="0" eaLnBrk="0" fontAlgn="base" latinLnBrk="0" hangingPunct="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>
                <a:tab pos="271463" algn="l"/>
              </a:tabLst>
            </a:pP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Topic Classification</a:t>
            </a:r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B64DEC44-1471-B06E-1DC1-68379A2FF953}"/>
              </a:ext>
            </a:extLst>
          </p:cNvPr>
          <p:cNvSpPr/>
          <p:nvPr/>
        </p:nvSpPr>
        <p:spPr bwMode="auto">
          <a:xfrm>
            <a:off x="2527173" y="1968458"/>
            <a:ext cx="2797280" cy="371815"/>
          </a:xfrm>
          <a:prstGeom prst="round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7" name="Rechteck: abgerundete Ecken 56">
            <a:extLst>
              <a:ext uri="{FF2B5EF4-FFF2-40B4-BE49-F238E27FC236}">
                <a16:creationId xmlns:a16="http://schemas.microsoft.com/office/drawing/2014/main" id="{ED03CF5A-5C7B-3390-F3C5-F96D9C30E9E4}"/>
              </a:ext>
            </a:extLst>
          </p:cNvPr>
          <p:cNvSpPr/>
          <p:nvPr/>
        </p:nvSpPr>
        <p:spPr bwMode="auto">
          <a:xfrm>
            <a:off x="2527173" y="2324567"/>
            <a:ext cx="2797280" cy="371815"/>
          </a:xfrm>
          <a:prstGeom prst="round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C8831AAA-FF88-2AEC-9121-0D6A538DC219}"/>
              </a:ext>
            </a:extLst>
          </p:cNvPr>
          <p:cNvSpPr/>
          <p:nvPr/>
        </p:nvSpPr>
        <p:spPr bwMode="auto">
          <a:xfrm>
            <a:off x="2386164" y="3682347"/>
            <a:ext cx="3251079" cy="2010908"/>
          </a:xfrm>
          <a:prstGeom prst="roundRect">
            <a:avLst>
              <a:gd name="adj" fmla="val 17910"/>
            </a:avLst>
          </a:pr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0" tIns="7200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90488" marR="0" defTabSz="914400" rtl="0" eaLnBrk="0" fontAlgn="base" latinLnBrk="0" hangingPunct="0"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de-DE" b="1" dirty="0">
                <a:solidFill>
                  <a:schemeClr val="tx1"/>
                </a:solidFill>
                <a:cs typeface="Arial" pitchFamily="34" charset="0"/>
              </a:rPr>
              <a:t>Privacy Evaluation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  <a:p>
            <a:pPr marL="271463" marR="0" indent="-180975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Identification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of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authors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‘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gender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and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age</a:t>
            </a:r>
            <a:endParaRPr lang="de-DE" dirty="0">
              <a:solidFill>
                <a:schemeClr val="tx1"/>
              </a:solidFill>
              <a:cs typeface="Arial" pitchFamily="34" charset="0"/>
            </a:endParaRPr>
          </a:p>
          <a:p>
            <a:pPr marL="271463" marR="0" indent="-180975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Identification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of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named</a:t>
            </a:r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cs typeface="Arial" pitchFamily="34" charset="0"/>
              </a:rPr>
              <a:t>entities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C012E15D-57B4-9CBE-9B9E-02CE5AB53BEA}"/>
              </a:ext>
            </a:extLst>
          </p:cNvPr>
          <p:cNvSpPr/>
          <p:nvPr/>
        </p:nvSpPr>
        <p:spPr bwMode="auto">
          <a:xfrm>
            <a:off x="2612317" y="4231739"/>
            <a:ext cx="2835611" cy="637421"/>
          </a:xfrm>
          <a:prstGeom prst="round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8" name="Rechteck: abgerundete Ecken 57">
            <a:extLst>
              <a:ext uri="{FF2B5EF4-FFF2-40B4-BE49-F238E27FC236}">
                <a16:creationId xmlns:a16="http://schemas.microsoft.com/office/drawing/2014/main" id="{8FD66737-CB04-4D48-6897-8A348D78ACA0}"/>
              </a:ext>
            </a:extLst>
          </p:cNvPr>
          <p:cNvSpPr/>
          <p:nvPr/>
        </p:nvSpPr>
        <p:spPr bwMode="auto">
          <a:xfrm>
            <a:off x="2612317" y="4848362"/>
            <a:ext cx="2835611" cy="682305"/>
          </a:xfrm>
          <a:prstGeom prst="round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8" name="Rechteck: abgerundete Ecken 67">
            <a:extLst>
              <a:ext uri="{FF2B5EF4-FFF2-40B4-BE49-F238E27FC236}">
                <a16:creationId xmlns:a16="http://schemas.microsoft.com/office/drawing/2014/main" id="{2EDC4BE9-F0D6-6B5E-57E2-63BF9FFB6763}"/>
              </a:ext>
            </a:extLst>
          </p:cNvPr>
          <p:cNvSpPr/>
          <p:nvPr/>
        </p:nvSpPr>
        <p:spPr bwMode="auto">
          <a:xfrm>
            <a:off x="5990896" y="3991912"/>
            <a:ext cx="3225207" cy="487958"/>
          </a:xfrm>
          <a:prstGeom prst="roundRect">
            <a:avLst>
              <a:gd name="adj" fmla="val 7871"/>
            </a:avLst>
          </a:prstGeom>
          <a:solidFill>
            <a:schemeClr val="accent4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dirty="0">
                <a:solidFill>
                  <a:schemeClr val="tx1"/>
                </a:solidFill>
                <a:cs typeface="Arial" pitchFamily="34" charset="0"/>
              </a:rPr>
              <a:t>AG News Corpus</a:t>
            </a:r>
          </a:p>
        </p:txBody>
      </p: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D07AEF34-6D0D-1CB2-F253-60BFB7FAC889}"/>
              </a:ext>
            </a:extLst>
          </p:cNvPr>
          <p:cNvCxnSpPr>
            <a:cxnSpLocks/>
            <a:endCxn id="28" idx="1"/>
          </p:cNvCxnSpPr>
          <p:nvPr/>
        </p:nvCxnSpPr>
        <p:spPr bwMode="auto">
          <a:xfrm>
            <a:off x="5324453" y="2154365"/>
            <a:ext cx="666443" cy="753977"/>
          </a:xfrm>
          <a:prstGeom prst="line">
            <a:avLst/>
          </a:prstGeom>
          <a:ln w="28575"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0C6DBE3F-3228-A42E-6E02-24726F7835BE}"/>
              </a:ext>
            </a:extLst>
          </p:cNvPr>
          <p:cNvCxnSpPr>
            <a:cxnSpLocks/>
            <a:endCxn id="28" idx="1"/>
          </p:cNvCxnSpPr>
          <p:nvPr/>
        </p:nvCxnSpPr>
        <p:spPr bwMode="auto">
          <a:xfrm flipV="1">
            <a:off x="5434181" y="2908342"/>
            <a:ext cx="556715" cy="1592234"/>
          </a:xfrm>
          <a:prstGeom prst="line">
            <a:avLst/>
          </a:prstGeom>
          <a:ln w="28575"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3AAD81CC-2F91-2386-BB03-36A213F2FE7E}"/>
              </a:ext>
            </a:extLst>
          </p:cNvPr>
          <p:cNvCxnSpPr>
            <a:cxnSpLocks/>
            <a:stCxn id="58" idx="3"/>
            <a:endCxn id="68" idx="1"/>
          </p:cNvCxnSpPr>
          <p:nvPr/>
        </p:nvCxnSpPr>
        <p:spPr bwMode="auto">
          <a:xfrm flipV="1">
            <a:off x="5447928" y="4235891"/>
            <a:ext cx="542968" cy="953624"/>
          </a:xfrm>
          <a:prstGeom prst="line">
            <a:avLst/>
          </a:prstGeom>
          <a:ln w="28575"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FCE7376C-D2D2-8D7A-D86A-01B5FA62F0FA}"/>
              </a:ext>
            </a:extLst>
          </p:cNvPr>
          <p:cNvCxnSpPr>
            <a:cxnSpLocks/>
            <a:stCxn id="68" idx="1"/>
            <a:endCxn id="57" idx="3"/>
          </p:cNvCxnSpPr>
          <p:nvPr/>
        </p:nvCxnSpPr>
        <p:spPr bwMode="auto">
          <a:xfrm flipH="1" flipV="1">
            <a:off x="5324453" y="2510475"/>
            <a:ext cx="666443" cy="1725416"/>
          </a:xfrm>
          <a:prstGeom prst="line">
            <a:avLst/>
          </a:prstGeom>
          <a:ln w="28575"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32846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7" grpId="0" animBg="1"/>
      <p:bldP spid="28" grpId="0" animBg="1"/>
      <p:bldP spid="28" grpId="1" animBg="1"/>
      <p:bldP spid="13" grpId="0" animBg="1"/>
      <p:bldP spid="29" grpId="0" animBg="1"/>
      <p:bldP spid="29" grpId="1" animBg="1"/>
      <p:bldP spid="57" grpId="0" animBg="1"/>
      <p:bldP spid="57" grpId="1" animBg="1"/>
      <p:bldP spid="14" grpId="0" animBg="1"/>
      <p:bldP spid="34" grpId="0" animBg="1"/>
      <p:bldP spid="34" grpId="1" animBg="1"/>
      <p:bldP spid="58" grpId="0" animBg="1"/>
      <p:bldP spid="58" grpId="1" animBg="1"/>
      <p:bldP spid="68" grpId="0" animBg="1"/>
      <p:bldP spid="6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23735F58-6C47-BF06-E822-64FC36792CCF}"/>
              </a:ext>
            </a:extLst>
          </p:cNvPr>
          <p:cNvSpPr/>
          <p:nvPr/>
        </p:nvSpPr>
        <p:spPr bwMode="auto">
          <a:xfrm>
            <a:off x="0" y="2420888"/>
            <a:ext cx="12192000" cy="5037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1. Motivation</a:t>
            </a:r>
          </a:p>
          <a:p>
            <a:pPr>
              <a:lnSpc>
                <a:spcPct val="150000"/>
              </a:lnSpc>
            </a:pPr>
            <a:r>
              <a:rPr lang="en-US" dirty="0"/>
              <a:t>2. Research Questions</a:t>
            </a:r>
          </a:p>
          <a:p>
            <a:pPr>
              <a:lnSpc>
                <a:spcPct val="150000"/>
              </a:lnSpc>
            </a:pPr>
            <a:r>
              <a:rPr lang="en-US" dirty="0"/>
              <a:t>3. Methodology</a:t>
            </a:r>
          </a:p>
          <a:p>
            <a:pPr>
              <a:lnSpc>
                <a:spcPct val="150000"/>
              </a:lnSpc>
            </a:pPr>
            <a:r>
              <a:rPr lang="en-US" dirty="0"/>
              <a:t>4. Initial Findings</a:t>
            </a:r>
          </a:p>
          <a:p>
            <a:pPr>
              <a:lnSpc>
                <a:spcPct val="150000"/>
              </a:lnSpc>
            </a:pPr>
            <a:r>
              <a:rPr lang="en-US" dirty="0"/>
              <a:t>5. Next Steps</a:t>
            </a:r>
          </a:p>
          <a:p>
            <a:pPr>
              <a:lnSpc>
                <a:spcPct val="150000"/>
              </a:lnSpc>
            </a:pPr>
            <a:r>
              <a:rPr lang="en-US" dirty="0"/>
              <a:t>6. 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903" y="246"/>
            <a:ext cx="10586099" cy="720725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022562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6EF555-7017-4401-4B7E-F2E8D8BE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Initial </a:t>
            </a:r>
            <a:r>
              <a:rPr lang="de-DE" dirty="0" err="1"/>
              <a:t>Findings</a:t>
            </a:r>
            <a:r>
              <a:rPr lang="de-DE" dirty="0"/>
              <a:t> – </a:t>
            </a:r>
            <a:r>
              <a:rPr lang="de-DE" dirty="0" err="1"/>
              <a:t>Bounding</a:t>
            </a:r>
            <a:r>
              <a:rPr lang="de-DE" dirty="0"/>
              <a:t> </a:t>
            </a:r>
            <a:r>
              <a:rPr lang="de-DE" dirty="0" err="1"/>
              <a:t>Sensitivity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78845A-AB86-AEFD-7EC7-51C3636D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7EEC74-B4E2-44BC-BE6A-0169C8F63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DC9B9D-1811-5191-0C9A-4408D819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elle 17">
                <a:extLst>
                  <a:ext uri="{FF2B5EF4-FFF2-40B4-BE49-F238E27FC236}">
                    <a16:creationId xmlns:a16="http://schemas.microsoft.com/office/drawing/2014/main" id="{9AE4CAFA-B3BF-BA29-C4C2-7FB3178ED6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81839176"/>
                  </p:ext>
                </p:extLst>
              </p:nvPr>
            </p:nvGraphicFramePr>
            <p:xfrm>
              <a:off x="314639" y="2365837"/>
              <a:ext cx="7505098" cy="4031111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754025">
                      <a:extLst>
                        <a:ext uri="{9D8B030D-6E8A-4147-A177-3AD203B41FA5}">
                          <a16:colId xmlns:a16="http://schemas.microsoft.com/office/drawing/2014/main" val="2636942772"/>
                        </a:ext>
                      </a:extLst>
                    </a:gridCol>
                    <a:gridCol w="2726737">
                      <a:extLst>
                        <a:ext uri="{9D8B030D-6E8A-4147-A177-3AD203B41FA5}">
                          <a16:colId xmlns:a16="http://schemas.microsoft.com/office/drawing/2014/main" val="3733827420"/>
                        </a:ext>
                      </a:extLst>
                    </a:gridCol>
                    <a:gridCol w="3024336">
                      <a:extLst>
                        <a:ext uri="{9D8B030D-6E8A-4147-A177-3AD203B41FA5}">
                          <a16:colId xmlns:a16="http://schemas.microsoft.com/office/drawing/2014/main" val="184299365"/>
                        </a:ext>
                      </a:extLst>
                    </a:gridCol>
                  </a:tblGrid>
                  <a:tr h="576064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Bounding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sensitivity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sz="1800" b="1" kern="120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using</a:t>
                          </a:r>
                          <a:r>
                            <a:rPr lang="de-DE" sz="1800" b="1" kern="120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sz="1800" b="1" i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de-DE" sz="1800" b="1" i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de-DE" sz="1800" b="1" i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𝒃𝒐𝒖𝒏𝒅</m:t>
                                  </m:r>
                                </m:sub>
                              </m:sSub>
                            </m:oMath>
                          </a14:m>
                          <a:endParaRPr lang="en-US" sz="1800" b="1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Sensitivity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26523099"/>
                      </a:ext>
                    </a:extLst>
                  </a:tr>
                  <a:tr h="1101222">
                    <a:tc rowSpan="3">
                      <a:txBody>
                        <a:bodyPr/>
                        <a:lstStyle/>
                        <a:p>
                          <a:pPr algn="l"/>
                          <a:r>
                            <a:rPr lang="de-DE" dirty="0"/>
                            <a:t>Bound </a:t>
                          </a:r>
                          <a:r>
                            <a:rPr lang="de-DE" dirty="0" err="1"/>
                            <a:t>the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embedding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space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By </a:t>
                          </a:r>
                          <a:r>
                            <a:rPr lang="de-DE" dirty="0" err="1"/>
                            <a:t>observed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range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spcBef>
                              <a:spcPts val="600"/>
                            </a:spcBef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>
                                      <a:latin typeface="Cambria Math" panose="02040503050406030204" pitchFamily="18" charset="0"/>
                                    </a:rPr>
                                    <m:t>𝛥</m:t>
                                  </m:r>
                                </m:e>
                                <m:sub>
                                  <m:acc>
                                    <m:accPr>
                                      <m:chr m:val="̃"/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DE" b="0">
                                          <a:latin typeface="Cambria Math" panose="02040503050406030204" pitchFamily="18" charset="0"/>
                                        </a:rPr>
                                        <m:t>𝛷</m:t>
                                      </m:r>
                                    </m:e>
                                  </m:acc>
                                </m:sub>
                              </m:sSub>
                              <m:r>
                                <a:rPr lang="de-DE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de-DE" b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de-DE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de-DE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 ∗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,</a:t>
                          </a:r>
                        </a:p>
                        <a:p>
                          <a:pPr algn="ctr">
                            <a:spcBef>
                              <a:spcPts val="600"/>
                            </a:spcBef>
                          </a:pPr>
                          <a:r>
                            <a:rPr lang="en-US" sz="1800" i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where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de-DE" sz="180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de-DE" sz="180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𝑚𝑎𝑥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b="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de-DE" sz="1800" i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is </a:t>
                          </a:r>
                          <a:r>
                            <a:rPr lang="de-DE" sz="1800" i="1" kern="1200" dirty="0" err="1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the</a:t>
                          </a:r>
                          <a:r>
                            <a:rPr lang="de-DE" sz="1800" i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</a:p>
                        <a:p>
                          <a:pPr algn="ctr"/>
                          <a:r>
                            <a:rPr lang="de-DE" sz="1800" i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maximum </a:t>
                          </a:r>
                          <a:r>
                            <a:rPr lang="de-DE" sz="1800" i="1" kern="1200" dirty="0" err="1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observed</a:t>
                          </a:r>
                          <a:r>
                            <a:rPr lang="de-DE" sz="1800" i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de-DE" sz="1800" i="1" kern="1200" dirty="0" err="1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value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15787425"/>
                      </a:ext>
                    </a:extLst>
                  </a:tr>
                  <a:tr h="647629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/>
                            <a:t>Normalize </a:t>
                          </a:r>
                          <a:r>
                            <a:rPr lang="de-DE" dirty="0" err="1"/>
                            <a:t>to</a:t>
                          </a:r>
                          <a:r>
                            <a:rPr lang="de-DE" baseline="0" dirty="0"/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de-DE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b="0" smtClean="0">
                                          <a:latin typeface="Cambria Math" panose="02040503050406030204" pitchFamily="18" charset="0"/>
                                        </a:rPr>
                                        <m:t>0, 1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0">
                                        <a:latin typeface="Cambria Math" panose="02040503050406030204" pitchFamily="18" charset="0"/>
                                      </a:rPr>
                                      <m:t>𝛥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̃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de-DE" b="0">
                                            <a:latin typeface="Cambria Math" panose="02040503050406030204" pitchFamily="18" charset="0"/>
                                          </a:rPr>
                                          <m:t>𝛷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de-DE">
                                    <a:latin typeface="Cambria Math" panose="02040503050406030204" pitchFamily="18" charset="0"/>
                                  </a:rPr>
                                  <m:t>≤</m:t>
                                </m:r>
                                <m:r>
                                  <a:rPr lang="de-DE" b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89441252"/>
                      </a:ext>
                    </a:extLst>
                  </a:tr>
                  <a:tr h="633078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Normalize to unit length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0">
                                        <a:latin typeface="Cambria Math" panose="02040503050406030204" pitchFamily="18" charset="0"/>
                                      </a:rPr>
                                      <m:t>𝛥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̃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de-DE" b="0">
                                            <a:latin typeface="Cambria Math" panose="02040503050406030204" pitchFamily="18" charset="0"/>
                                          </a:rPr>
                                          <m:t>𝛷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de-DE">
                                    <a:latin typeface="Cambria Math" panose="02040503050406030204" pitchFamily="18" charset="0"/>
                                  </a:rPr>
                                  <m:t>≤</m:t>
                                </m:r>
                                <m:r>
                                  <a:rPr lang="de-DE" b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91282898"/>
                      </a:ext>
                    </a:extLst>
                  </a:tr>
                  <a:tr h="10731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de-DE" dirty="0" err="1"/>
                            <a:t>Dimensionality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Reduction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/>
                            <a:t>Johnson-</a:t>
                          </a:r>
                          <a:r>
                            <a:rPr lang="de-DE" dirty="0" err="1"/>
                            <a:t>Lindenstrauss</a:t>
                          </a:r>
                          <a:r>
                            <a:rPr lang="de-DE" dirty="0"/>
                            <a:t> Lemma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0">
                                        <a:latin typeface="Cambria Math" panose="02040503050406030204" pitchFamily="18" charset="0"/>
                                      </a:rPr>
                                      <m:t>𝛥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̃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de-DE" b="0">
                                            <a:latin typeface="Cambria Math" panose="02040503050406030204" pitchFamily="18" charset="0"/>
                                          </a:rPr>
                                          <m:t>𝛷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de-DE">
                                    <a:latin typeface="Cambria Math" panose="02040503050406030204" pitchFamily="18" charset="0"/>
                                  </a:rPr>
                                  <m:t>≤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p>
                                    <m:r>
                                      <a:rPr lang="de-DE" b="0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de-DE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d>
                                  <m:dPr>
                                    <m:ctrlPr>
                                      <a:rPr lang="de-DE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  <m:r>
                                      <a:rPr lang="de-DE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de-DE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</m:d>
                                <m:r>
                                  <a:rPr lang="de-DE" b="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de-DE" b="0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where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de-DE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de-DE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de-DE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849023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elle 17">
                <a:extLst>
                  <a:ext uri="{FF2B5EF4-FFF2-40B4-BE49-F238E27FC236}">
                    <a16:creationId xmlns:a16="http://schemas.microsoft.com/office/drawing/2014/main" id="{9AE4CAFA-B3BF-BA29-C4C2-7FB3178ED6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81839176"/>
                  </p:ext>
                </p:extLst>
              </p:nvPr>
            </p:nvGraphicFramePr>
            <p:xfrm>
              <a:off x="314639" y="2365837"/>
              <a:ext cx="7505098" cy="4031111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754025">
                      <a:extLst>
                        <a:ext uri="{9D8B030D-6E8A-4147-A177-3AD203B41FA5}">
                          <a16:colId xmlns:a16="http://schemas.microsoft.com/office/drawing/2014/main" val="2636942772"/>
                        </a:ext>
                      </a:extLst>
                    </a:gridCol>
                    <a:gridCol w="2726737">
                      <a:extLst>
                        <a:ext uri="{9D8B030D-6E8A-4147-A177-3AD203B41FA5}">
                          <a16:colId xmlns:a16="http://schemas.microsoft.com/office/drawing/2014/main" val="3733827420"/>
                        </a:ext>
                      </a:extLst>
                    </a:gridCol>
                    <a:gridCol w="3024336">
                      <a:extLst>
                        <a:ext uri="{9D8B030D-6E8A-4147-A177-3AD203B41FA5}">
                          <a16:colId xmlns:a16="http://schemas.microsoft.com/office/drawing/2014/main" val="184299365"/>
                        </a:ext>
                      </a:extLst>
                    </a:gridCol>
                  </a:tblGrid>
                  <a:tr h="576064"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36" t="-1053" r="-67935" b="-59894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Sensitivity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26523099"/>
                      </a:ext>
                    </a:extLst>
                  </a:tr>
                  <a:tr h="1101222">
                    <a:tc rowSpan="3">
                      <a:txBody>
                        <a:bodyPr/>
                        <a:lstStyle/>
                        <a:p>
                          <a:pPr algn="l"/>
                          <a:r>
                            <a:rPr lang="de-DE" dirty="0"/>
                            <a:t>Bound </a:t>
                          </a:r>
                          <a:r>
                            <a:rPr lang="de-DE" dirty="0" err="1"/>
                            <a:t>the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embedding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space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By </a:t>
                          </a:r>
                          <a:r>
                            <a:rPr lang="de-DE" dirty="0" err="1"/>
                            <a:t>observed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range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48589" t="-53333" r="-806" b="-2161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15787425"/>
                      </a:ext>
                    </a:extLst>
                  </a:tr>
                  <a:tr h="647629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4509" t="-257944" r="-111607" b="-2635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48589" t="-257944" r="-806" b="-2635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9441252"/>
                      </a:ext>
                    </a:extLst>
                  </a:tr>
                  <a:tr h="633078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Normalize to unit length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48589" t="-368269" r="-806" b="-1711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91282898"/>
                      </a:ext>
                    </a:extLst>
                  </a:tr>
                  <a:tr h="10731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de-DE" dirty="0" err="1"/>
                            <a:t>Dimensionality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Reduction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/>
                            <a:t>Johnson-</a:t>
                          </a:r>
                          <a:r>
                            <a:rPr lang="de-DE" dirty="0" err="1"/>
                            <a:t>Lindenstrauss</a:t>
                          </a:r>
                          <a:r>
                            <a:rPr lang="de-DE" dirty="0"/>
                            <a:t> Lemma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48589" t="-276705" r="-806" b="-11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4902390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0B0F1A27-57B1-4719-0D54-10667465938D}"/>
              </a:ext>
            </a:extLst>
          </p:cNvPr>
          <p:cNvCxnSpPr>
            <a:cxnSpLocks/>
          </p:cNvCxnSpPr>
          <p:nvPr/>
        </p:nvCxnSpPr>
        <p:spPr bwMode="auto">
          <a:xfrm flipH="1">
            <a:off x="7241297" y="4391759"/>
            <a:ext cx="1158958" cy="0"/>
          </a:xfrm>
          <a:prstGeom prst="line">
            <a:avLst/>
          </a:prstGeom>
          <a:ln w="28575">
            <a:solidFill>
              <a:srgbClr val="0065BD"/>
            </a:solidFill>
            <a:headEnd type="arrow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0BDD5B3D-4BAE-D3F2-51B7-1DAE1D70AB42}"/>
                  </a:ext>
                </a:extLst>
              </p:cNvPr>
              <p:cNvSpPr txBox="1"/>
              <p:nvPr/>
            </p:nvSpPr>
            <p:spPr>
              <a:xfrm>
                <a:off x="8470601" y="4046845"/>
                <a:ext cx="3354772" cy="66909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𝑏𝑜𝑢𝑛𝑑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 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unc>
                            <m:func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min</m:t>
                              </m:r>
                            </m:fName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max</m:t>
                              </m:r>
                            </m:fName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</m:t>
                          </m:r>
                          <m:func>
                            <m:func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min</m:t>
                              </m:r>
                            </m:fName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0BDD5B3D-4BAE-D3F2-51B7-1DAE1D70AB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0601" y="4046845"/>
                <a:ext cx="3354772" cy="66909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FFF0B91F-163F-780A-D7A1-D9DA627A9865}"/>
              </a:ext>
            </a:extLst>
          </p:cNvPr>
          <p:cNvSpPr/>
          <p:nvPr/>
        </p:nvSpPr>
        <p:spPr bwMode="auto">
          <a:xfrm>
            <a:off x="5836909" y="1335774"/>
            <a:ext cx="1406761" cy="514342"/>
          </a:xfrm>
          <a:prstGeom prst="round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9F2A6E87-65E9-6E3F-78DA-70F8444AE7E0}"/>
                  </a:ext>
                </a:extLst>
              </p:cNvPr>
              <p:cNvSpPr txBox="1"/>
              <p:nvPr/>
            </p:nvSpPr>
            <p:spPr>
              <a:xfrm>
                <a:off x="4809924" y="1309095"/>
                <a:ext cx="4752527" cy="46403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 eaLnBrk="0" hangingPunct="0"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</m:acc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𝑏𝑜𝑢𝑛𝑑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cs typeface="Arial" pitchFamily="34" charset="0"/>
                  </a:rPr>
                  <a:t> s.th.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</m:acc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 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</m:d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p>
                    </m:sSup>
                  </m:oMath>
                </a14:m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9F2A6E87-65E9-6E3F-78DA-70F8444AE7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9924" y="1309095"/>
                <a:ext cx="4752527" cy="464038"/>
              </a:xfrm>
              <a:prstGeom prst="rect">
                <a:avLst/>
              </a:prstGeom>
              <a:blipFill>
                <a:blip r:embed="rId10"/>
                <a:stretch>
                  <a:fillRect b="-2105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5C07729D-6C35-C230-D4B3-8E76233ECA6E}"/>
                  </a:ext>
                </a:extLst>
              </p:cNvPr>
              <p:cNvSpPr txBox="1"/>
              <p:nvPr/>
            </p:nvSpPr>
            <p:spPr>
              <a:xfrm>
                <a:off x="327689" y="1391085"/>
                <a:ext cx="3674864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eaLnBrk="0" hangingPunct="0"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dirty="0">
                    <a:latin typeface="Arial" pitchFamily="34" charset="0"/>
                  </a:rPr>
                  <a:t> has unbounded sensitivity</a:t>
                </a:r>
              </a:p>
            </p:txBody>
          </p:sp>
        </mc:Choice>
        <mc:Fallback xmlns=""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5C07729D-6C35-C230-D4B3-8E76233ECA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89" y="1391085"/>
                <a:ext cx="3674864" cy="369332"/>
              </a:xfrm>
              <a:prstGeom prst="rect">
                <a:avLst/>
              </a:prstGeom>
              <a:blipFill>
                <a:blip r:embed="rId11"/>
                <a:stretch>
                  <a:fillRect t="-8197" b="-24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43C9866E-F317-7E63-86A7-A04F8D861511}"/>
              </a:ext>
            </a:extLst>
          </p:cNvPr>
          <p:cNvGrpSpPr/>
          <p:nvPr/>
        </p:nvGrpSpPr>
        <p:grpSpPr>
          <a:xfrm>
            <a:off x="5898865" y="559223"/>
            <a:ext cx="4500962" cy="452285"/>
            <a:chOff x="5231904" y="1542612"/>
            <a:chExt cx="5976664" cy="452285"/>
          </a:xfrm>
        </p:grpSpPr>
        <p:sp>
          <p:nvSpPr>
            <p:cNvPr id="38" name="Rechteck: abgerundete Ecken 37">
              <a:extLst>
                <a:ext uri="{FF2B5EF4-FFF2-40B4-BE49-F238E27FC236}">
                  <a16:creationId xmlns:a16="http://schemas.microsoft.com/office/drawing/2014/main" id="{53358019-B6FD-8900-8796-F3013DF8DE84}"/>
                </a:ext>
              </a:extLst>
            </p:cNvPr>
            <p:cNvSpPr/>
            <p:nvPr/>
          </p:nvSpPr>
          <p:spPr bwMode="auto">
            <a:xfrm>
              <a:off x="5231904" y="1542612"/>
              <a:ext cx="5976664" cy="452285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feld 38">
                  <a:extLst>
                    <a:ext uri="{FF2B5EF4-FFF2-40B4-BE49-F238E27FC236}">
                      <a16:creationId xmlns:a16="http://schemas.microsoft.com/office/drawing/2014/main" id="{B2DAF555-D5B3-ACF4-4DC7-5861527AFBC2}"/>
                    </a:ext>
                  </a:extLst>
                </p:cNvPr>
                <p:cNvSpPr txBox="1"/>
                <p:nvPr/>
              </p:nvSpPr>
              <p:spPr>
                <a:xfrm>
                  <a:off x="5368661" y="1598531"/>
                  <a:ext cx="5444800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de-DE" i="1" dirty="0" err="1">
                      <a:latin typeface="Arial" pitchFamily="34" charset="0"/>
                    </a:rPr>
                    <a:t>Concatenate</a:t>
                  </a:r>
                  <a:r>
                    <a:rPr lang="de-DE" i="1" dirty="0">
                      <a:latin typeface="Arial" pitchFamily="34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𝛷</m:t>
                      </m:r>
                    </m:oMath>
                  </a14:m>
                  <a:r>
                    <a:rPr lang="de-DE" i="1" dirty="0">
                      <a:latin typeface="Arial" pitchFamily="34" charset="0"/>
                    </a:rPr>
                    <a:t> </a:t>
                  </a:r>
                  <a:r>
                    <a:rPr lang="de-DE" i="1" dirty="0" err="1">
                      <a:latin typeface="Arial" pitchFamily="34" charset="0"/>
                    </a:rPr>
                    <a:t>with</a:t>
                  </a:r>
                  <a:r>
                    <a:rPr lang="de-DE" i="1" dirty="0">
                      <a:latin typeface="Arial" pitchFamily="34" charset="0"/>
                    </a:rPr>
                    <a:t> a </a:t>
                  </a:r>
                  <a:r>
                    <a:rPr lang="de-DE" i="1" dirty="0" err="1">
                      <a:latin typeface="Arial" pitchFamily="34" charset="0"/>
                    </a:rPr>
                    <a:t>function</a:t>
                  </a:r>
                  <a:r>
                    <a:rPr lang="de-DE" i="1" dirty="0">
                      <a:latin typeface="Arial" pitchFamily="34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𝑏𝑜𝑢𝑛𝑑</m:t>
                          </m:r>
                        </m:sub>
                      </m:sSub>
                    </m:oMath>
                  </a14:m>
                  <a:endParaRPr lang="en-US" i="1" dirty="0">
                    <a:latin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2" name="Textfeld 11">
                  <a:extLst>
                    <a:ext uri="{FF2B5EF4-FFF2-40B4-BE49-F238E27FC236}">
                      <a16:creationId xmlns:a16="http://schemas.microsoft.com/office/drawing/2014/main" id="{9F800FF6-3BD8-E68A-7141-9E32BF0275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8661" y="1598531"/>
                  <a:ext cx="5444800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1189" t="-9836" b="-24590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1A950DBE-25D2-7DB1-EF6C-C8224296C112}"/>
              </a:ext>
            </a:extLst>
          </p:cNvPr>
          <p:cNvGrpSpPr/>
          <p:nvPr/>
        </p:nvGrpSpPr>
        <p:grpSpPr>
          <a:xfrm>
            <a:off x="8400255" y="2204864"/>
            <a:ext cx="3431238" cy="709111"/>
            <a:chOff x="5231904" y="1542612"/>
            <a:chExt cx="5976664" cy="709111"/>
          </a:xfrm>
        </p:grpSpPr>
        <p:sp>
          <p:nvSpPr>
            <p:cNvPr id="44" name="Rechteck: abgerundete Ecken 43">
              <a:extLst>
                <a:ext uri="{FF2B5EF4-FFF2-40B4-BE49-F238E27FC236}">
                  <a16:creationId xmlns:a16="http://schemas.microsoft.com/office/drawing/2014/main" id="{B897B8CA-581F-D282-6188-23CA8801D91A}"/>
                </a:ext>
              </a:extLst>
            </p:cNvPr>
            <p:cNvSpPr/>
            <p:nvPr/>
          </p:nvSpPr>
          <p:spPr bwMode="auto">
            <a:xfrm>
              <a:off x="5231904" y="1542612"/>
              <a:ext cx="5976664" cy="452285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feld 44">
                  <a:extLst>
                    <a:ext uri="{FF2B5EF4-FFF2-40B4-BE49-F238E27FC236}">
                      <a16:creationId xmlns:a16="http://schemas.microsoft.com/office/drawing/2014/main" id="{C8495848-0C20-7E5C-1C50-7844B6255748}"/>
                    </a:ext>
                  </a:extLst>
                </p:cNvPr>
                <p:cNvSpPr txBox="1"/>
                <p:nvPr/>
              </p:nvSpPr>
              <p:spPr>
                <a:xfrm>
                  <a:off x="5368658" y="1598531"/>
                  <a:ext cx="5551878" cy="65319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𝛷</m:t>
                          </m:r>
                        </m:e>
                      </m:acc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</m:oMath>
                  </a14:m>
                  <a:r>
                    <a:rPr lang="en-US" i="1" dirty="0">
                      <a:latin typeface="Arial" pitchFamily="34" charset="0"/>
                    </a:rPr>
                    <a:t> has bounded sensitivity</a:t>
                  </a:r>
                </a:p>
              </p:txBody>
            </p:sp>
          </mc:Choice>
          <mc:Fallback xmlns="">
            <p:sp>
              <p:nvSpPr>
                <p:cNvPr id="45" name="Textfeld 44">
                  <a:extLst>
                    <a:ext uri="{FF2B5EF4-FFF2-40B4-BE49-F238E27FC236}">
                      <a16:creationId xmlns:a16="http://schemas.microsoft.com/office/drawing/2014/main" id="{C8495848-0C20-7E5C-1C50-7844B62557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8658" y="1598531"/>
                  <a:ext cx="5551878" cy="653192"/>
                </a:xfrm>
                <a:prstGeom prst="rect">
                  <a:avLst/>
                </a:prstGeom>
                <a:blipFill>
                  <a:blip r:embed="rId12"/>
                  <a:stretch>
                    <a:fillRect t="-3738" r="-38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B36BC57D-8FBA-0B07-30AF-2148D5277048}"/>
              </a:ext>
            </a:extLst>
          </p:cNvPr>
          <p:cNvSpPr/>
          <p:nvPr/>
        </p:nvSpPr>
        <p:spPr bwMode="auto">
          <a:xfrm>
            <a:off x="7819737" y="1330473"/>
            <a:ext cx="1742713" cy="515269"/>
          </a:xfrm>
          <a:prstGeom prst="round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E654C9CE-878A-4586-B419-0FDD9735E4D3}"/>
              </a:ext>
            </a:extLst>
          </p:cNvPr>
          <p:cNvCxnSpPr>
            <a:cxnSpLocks/>
          </p:cNvCxnSpPr>
          <p:nvPr/>
        </p:nvCxnSpPr>
        <p:spPr bwMode="auto">
          <a:xfrm>
            <a:off x="8760296" y="1845742"/>
            <a:ext cx="0" cy="359122"/>
          </a:xfrm>
          <a:prstGeom prst="line">
            <a:avLst/>
          </a:prstGeom>
          <a:ln w="28575">
            <a:solidFill>
              <a:srgbClr val="0065BD"/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6" name="Pfeil: nach rechts 75">
            <a:extLst>
              <a:ext uri="{FF2B5EF4-FFF2-40B4-BE49-F238E27FC236}">
                <a16:creationId xmlns:a16="http://schemas.microsoft.com/office/drawing/2014/main" id="{7C2E6C2C-D858-BB05-57CA-81E2B4FE2600}"/>
              </a:ext>
            </a:extLst>
          </p:cNvPr>
          <p:cNvSpPr/>
          <p:nvPr/>
        </p:nvSpPr>
        <p:spPr bwMode="auto">
          <a:xfrm>
            <a:off x="4114184" y="1409369"/>
            <a:ext cx="608450" cy="332764"/>
          </a:xfrm>
          <a:prstGeom prst="rightArrow">
            <a:avLst/>
          </a:prstGeom>
          <a:solidFill>
            <a:schemeClr val="accent6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D10B1A13-AA7B-9F3A-3114-DD9B8ABF0571}"/>
              </a:ext>
            </a:extLst>
          </p:cNvPr>
          <p:cNvCxnSpPr>
            <a:cxnSpLocks/>
          </p:cNvCxnSpPr>
          <p:nvPr/>
        </p:nvCxnSpPr>
        <p:spPr bwMode="auto">
          <a:xfrm flipV="1">
            <a:off x="6744072" y="1011508"/>
            <a:ext cx="0" cy="326657"/>
          </a:xfrm>
          <a:prstGeom prst="line">
            <a:avLst/>
          </a:prstGeom>
          <a:ln w="28575">
            <a:solidFill>
              <a:srgbClr val="0065BD"/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98349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5" grpId="0" animBg="1"/>
      <p:bldP spid="27" grpId="0"/>
      <p:bldP spid="33" grpId="0"/>
      <p:bldP spid="46" grpId="0" animBg="1"/>
      <p:bldP spid="7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6EF555-7017-4401-4B7E-F2E8D8BE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 Findings – Mapping to “real“ words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CBADA7-2717-CDC4-A842-906F97BD7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5" y="981076"/>
            <a:ext cx="11306182" cy="5400675"/>
          </a:xfrm>
        </p:spPr>
        <p:txBody>
          <a:bodyPr/>
          <a:lstStyle/>
          <a:p>
            <a:pPr marL="0" indent="0"/>
            <a:endParaRPr lang="de-DE" dirty="0"/>
          </a:p>
          <a:p>
            <a:pPr marL="357187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78845A-AB86-AEFD-7EC7-51C3636D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7EEC74-B4E2-44BC-BE6A-0169C8F63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DC9B9D-1811-5191-0C9A-4408D819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55FB7AAF-ECA4-D3E0-60C1-75D5D47DCD63}"/>
                  </a:ext>
                </a:extLst>
              </p:cNvPr>
              <p:cNvSpPr txBox="1"/>
              <p:nvPr/>
            </p:nvSpPr>
            <p:spPr>
              <a:xfrm>
                <a:off x="4235777" y="1684112"/>
                <a:ext cx="7392144" cy="3942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 eaLnBrk="0" hangingPunct="0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>
                            <a:latin typeface="Cambria Math" panose="02040503050406030204" pitchFamily="18" charset="0"/>
                          </a:rPr>
                          <m:t>𝒑𝒓𝒊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𝑚𝑎𝑝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𝑚𝑎𝑝</m:t>
                        </m:r>
                      </m:sub>
                    </m:sSub>
                    <m:r>
                      <a:rPr lang="de-DE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 b="0" i="1">
                            <a:latin typeface="Cambria Math" panose="02040503050406030204" pitchFamily="18" charset="0"/>
                          </a:rPr>
                          <m:t>𝑝𝑟𝑖𝑣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dirty="0">
                    <a:latin typeface="Arial" pitchFamily="34" charset="0"/>
                  </a:rPr>
                  <a:t>, s.th.,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>
                            <a:latin typeface="Cambria Math" panose="02040503050406030204" pitchFamily="18" charset="0"/>
                          </a:rPr>
                          <m:t>𝒑𝒓𝒊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𝑚𝑎𝑝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𝐼𝑚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</m:oMath>
                </a14:m>
                <a:r>
                  <a:rPr lang="en-US" dirty="0">
                    <a:latin typeface="Arial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55FB7AAF-ECA4-D3E0-60C1-75D5D47DCD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5777" y="1684112"/>
                <a:ext cx="7392144" cy="394210"/>
              </a:xfrm>
              <a:prstGeom prst="rect">
                <a:avLst/>
              </a:prstGeom>
              <a:blipFill>
                <a:blip r:embed="rId3"/>
                <a:stretch>
                  <a:fillRect t="-7692" b="-1692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elle 17">
                <a:extLst>
                  <a:ext uri="{FF2B5EF4-FFF2-40B4-BE49-F238E27FC236}">
                    <a16:creationId xmlns:a16="http://schemas.microsoft.com/office/drawing/2014/main" id="{A4F1BCF6-5E92-AE48-8574-3A8B5CFF29B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38717143"/>
                  </p:ext>
                </p:extLst>
              </p:nvPr>
            </p:nvGraphicFramePr>
            <p:xfrm>
              <a:off x="407812" y="2905070"/>
              <a:ext cx="6379818" cy="3505460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886664">
                      <a:extLst>
                        <a:ext uri="{9D8B030D-6E8A-4147-A177-3AD203B41FA5}">
                          <a16:colId xmlns:a16="http://schemas.microsoft.com/office/drawing/2014/main" val="3733827420"/>
                        </a:ext>
                      </a:extLst>
                    </a:gridCol>
                    <a:gridCol w="3493154">
                      <a:extLst>
                        <a:ext uri="{9D8B030D-6E8A-4147-A177-3AD203B41FA5}">
                          <a16:colId xmlns:a16="http://schemas.microsoft.com/office/drawing/2014/main" val="184299365"/>
                        </a:ext>
                      </a:extLst>
                    </a:gridCol>
                  </a:tblGrid>
                  <a:tr h="55313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Mapping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Resulting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embedding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vector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26523099"/>
                      </a:ext>
                    </a:extLst>
                  </a:tr>
                  <a:tr h="936104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Map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to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nearest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neighbor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embedding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de-DE" b="0" i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S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err="1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imilar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err="1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embedding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err="1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vector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err="1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associated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err="1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with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i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"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real</m:t>
                                </m:r>
                                <m:r>
                                  <m:rPr>
                                    <m:nor/>
                                  </m:rPr>
                                  <a:rPr lang="de-DE" b="0" i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"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err="1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word</m:t>
                                </m:r>
                              </m:oMath>
                            </m:oMathPara>
                          </a14:m>
                          <a:endParaRPr lang="de-DE" b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89441252"/>
                      </a:ext>
                    </a:extLst>
                  </a:tr>
                  <a:tr h="100811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 err="1"/>
                            <a:t>Randomly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output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first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or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second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nearest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neighbor</a:t>
                          </a:r>
                          <a:endParaRPr lang="de-DE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de-DE" b="0" i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S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imilar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embedding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vector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associated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with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"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real</m:t>
                                </m:r>
                                <m:r>
                                  <m:rPr>
                                    <m:nor/>
                                  </m:rPr>
                                  <a:rPr lang="de-DE" b="0" i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"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word</m:t>
                                </m:r>
                              </m:oMath>
                            </m:oMathPara>
                          </a14:m>
                          <a:endParaRPr lang="de-DE" b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91282898"/>
                      </a:ext>
                    </a:extLst>
                  </a:tr>
                  <a:tr h="1008112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No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mapping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err="1"/>
                            <a:t>Noisy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embedding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vector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60400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elle 17">
                <a:extLst>
                  <a:ext uri="{FF2B5EF4-FFF2-40B4-BE49-F238E27FC236}">
                    <a16:creationId xmlns:a16="http://schemas.microsoft.com/office/drawing/2014/main" id="{A4F1BCF6-5E92-AE48-8574-3A8B5CFF29B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38717143"/>
                  </p:ext>
                </p:extLst>
              </p:nvPr>
            </p:nvGraphicFramePr>
            <p:xfrm>
              <a:off x="407812" y="2905070"/>
              <a:ext cx="6379818" cy="3505460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886664">
                      <a:extLst>
                        <a:ext uri="{9D8B030D-6E8A-4147-A177-3AD203B41FA5}">
                          <a16:colId xmlns:a16="http://schemas.microsoft.com/office/drawing/2014/main" val="3733827420"/>
                        </a:ext>
                      </a:extLst>
                    </a:gridCol>
                    <a:gridCol w="3493154">
                      <a:extLst>
                        <a:ext uri="{9D8B030D-6E8A-4147-A177-3AD203B41FA5}">
                          <a16:colId xmlns:a16="http://schemas.microsoft.com/office/drawing/2014/main" val="184299365"/>
                        </a:ext>
                      </a:extLst>
                    </a:gridCol>
                  </a:tblGrid>
                  <a:tr h="55313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Mapping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Resulting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embedding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vector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26523099"/>
                      </a:ext>
                    </a:extLst>
                  </a:tr>
                  <a:tr h="936104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Map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to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nearest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neighbor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embedding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82753" t="-59740" r="-697" b="-2162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9441252"/>
                      </a:ext>
                    </a:extLst>
                  </a:tr>
                  <a:tr h="1008112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 err="1"/>
                            <a:t>Randomly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output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first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or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second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nearest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neighbor</a:t>
                          </a:r>
                          <a:endParaRPr lang="de-DE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82753" t="-149091" r="-697" b="-101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91282898"/>
                      </a:ext>
                    </a:extLst>
                  </a:tr>
                  <a:tr h="1008112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No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mapping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err="1"/>
                            <a:t>Noisy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embedding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vector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604006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157462FC-C455-54B8-2DA7-504B67398293}"/>
              </a:ext>
            </a:extLst>
          </p:cNvPr>
          <p:cNvSpPr/>
          <p:nvPr/>
        </p:nvSpPr>
        <p:spPr bwMode="auto">
          <a:xfrm>
            <a:off x="6444161" y="1640048"/>
            <a:ext cx="1694931" cy="514342"/>
          </a:xfrm>
          <a:prstGeom prst="round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27016646-D596-BE0F-6173-0F496D9384B7}"/>
              </a:ext>
            </a:extLst>
          </p:cNvPr>
          <p:cNvGrpSpPr/>
          <p:nvPr/>
        </p:nvGrpSpPr>
        <p:grpSpPr>
          <a:xfrm>
            <a:off x="6499770" y="837286"/>
            <a:ext cx="4592998" cy="452285"/>
            <a:chOff x="5231904" y="1542612"/>
            <a:chExt cx="5976664" cy="452285"/>
          </a:xfrm>
        </p:grpSpPr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DBB4E00E-78B6-9BA1-C3E1-D8A66709193F}"/>
                </a:ext>
              </a:extLst>
            </p:cNvPr>
            <p:cNvSpPr/>
            <p:nvPr/>
          </p:nvSpPr>
          <p:spPr bwMode="auto">
            <a:xfrm>
              <a:off x="5231904" y="1542612"/>
              <a:ext cx="5976664" cy="452285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feld 17">
                  <a:extLst>
                    <a:ext uri="{FF2B5EF4-FFF2-40B4-BE49-F238E27FC236}">
                      <a16:creationId xmlns:a16="http://schemas.microsoft.com/office/drawing/2014/main" id="{FDB2E6AE-6FF3-FFE0-9440-A8F97736EB02}"/>
                    </a:ext>
                  </a:extLst>
                </p:cNvPr>
                <p:cNvSpPr txBox="1"/>
                <p:nvPr/>
              </p:nvSpPr>
              <p:spPr>
                <a:xfrm>
                  <a:off x="5368662" y="1598531"/>
                  <a:ext cx="5444800" cy="39421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de-DE" i="1" dirty="0">
                      <a:latin typeface="Arial" pitchFamily="34" charset="0"/>
                    </a:rPr>
                    <a:t>Concatenate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de-DE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𝛷</m:t>
                          </m:r>
                        </m:e>
                        <m:sub>
                          <m:r>
                            <a:rPr lang="de-DE" b="1" i="1">
                              <a:latin typeface="Cambria Math" panose="02040503050406030204" pitchFamily="18" charset="0"/>
                            </a:rPr>
                            <m:t>𝒑𝒓𝒊𝒗</m:t>
                          </m:r>
                        </m:sub>
                      </m:sSub>
                    </m:oMath>
                  </a14:m>
                  <a:r>
                    <a:rPr lang="de-DE" i="1" dirty="0">
                      <a:latin typeface="Arial" pitchFamily="34" charset="0"/>
                    </a:rPr>
                    <a:t> </a:t>
                  </a:r>
                  <a:r>
                    <a:rPr lang="de-DE" i="1" dirty="0" err="1">
                      <a:latin typeface="Arial" pitchFamily="34" charset="0"/>
                    </a:rPr>
                    <a:t>with</a:t>
                  </a:r>
                  <a:r>
                    <a:rPr lang="de-DE" i="1" dirty="0">
                      <a:latin typeface="Arial" pitchFamily="34" charset="0"/>
                    </a:rPr>
                    <a:t> a </a:t>
                  </a:r>
                  <a:r>
                    <a:rPr lang="de-DE" i="1" dirty="0" err="1">
                      <a:latin typeface="Arial" pitchFamily="34" charset="0"/>
                    </a:rPr>
                    <a:t>function</a:t>
                  </a:r>
                  <a:r>
                    <a:rPr lang="de-DE" i="1" dirty="0">
                      <a:latin typeface="Arial" pitchFamily="34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𝑚𝑎𝑝</m:t>
                          </m:r>
                        </m:sub>
                      </m:sSub>
                    </m:oMath>
                  </a14:m>
                  <a:endParaRPr lang="en-US" i="1" dirty="0">
                    <a:latin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18" name="Textfeld 17">
                  <a:extLst>
                    <a:ext uri="{FF2B5EF4-FFF2-40B4-BE49-F238E27FC236}">
                      <a16:creationId xmlns:a16="http://schemas.microsoft.com/office/drawing/2014/main" id="{FDB2E6AE-6FF3-FFE0-9440-A8F97736EB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8662" y="1598531"/>
                  <a:ext cx="5444800" cy="394210"/>
                </a:xfrm>
                <a:prstGeom prst="rect">
                  <a:avLst/>
                </a:prstGeom>
                <a:blipFill>
                  <a:blip r:embed="rId6"/>
                  <a:stretch>
                    <a:fillRect l="-1312" t="-9231" b="-1692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11692EA5-13A1-B299-0660-74375C212567}"/>
              </a:ext>
            </a:extLst>
          </p:cNvPr>
          <p:cNvCxnSpPr>
            <a:cxnSpLocks/>
          </p:cNvCxnSpPr>
          <p:nvPr/>
        </p:nvCxnSpPr>
        <p:spPr bwMode="auto">
          <a:xfrm flipV="1">
            <a:off x="7291626" y="1295618"/>
            <a:ext cx="0" cy="335392"/>
          </a:xfrm>
          <a:prstGeom prst="line">
            <a:avLst/>
          </a:prstGeom>
          <a:ln w="28575">
            <a:solidFill>
              <a:srgbClr val="0065BD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FB14D5AA-DD11-5E09-F91C-095C231E0BF2}"/>
              </a:ext>
            </a:extLst>
          </p:cNvPr>
          <p:cNvGrpSpPr/>
          <p:nvPr/>
        </p:nvGrpSpPr>
        <p:grpSpPr>
          <a:xfrm>
            <a:off x="8363513" y="2592695"/>
            <a:ext cx="3288254" cy="1117355"/>
            <a:chOff x="5132247" y="1464795"/>
            <a:chExt cx="5976664" cy="766484"/>
          </a:xfrm>
        </p:grpSpPr>
        <p:sp>
          <p:nvSpPr>
            <p:cNvPr id="24" name="Rechteck: abgerundete Ecken 23">
              <a:extLst>
                <a:ext uri="{FF2B5EF4-FFF2-40B4-BE49-F238E27FC236}">
                  <a16:creationId xmlns:a16="http://schemas.microsoft.com/office/drawing/2014/main" id="{5643DC9C-7DD3-2754-1294-B80F9F5EB276}"/>
                </a:ext>
              </a:extLst>
            </p:cNvPr>
            <p:cNvSpPr/>
            <p:nvPr/>
          </p:nvSpPr>
          <p:spPr bwMode="auto">
            <a:xfrm>
              <a:off x="5132247" y="1464795"/>
              <a:ext cx="5976664" cy="766484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feld 24">
                  <a:extLst>
                    <a:ext uri="{FF2B5EF4-FFF2-40B4-BE49-F238E27FC236}">
                      <a16:creationId xmlns:a16="http://schemas.microsoft.com/office/drawing/2014/main" id="{C62C92FE-7DB3-19F8-F22A-201754CE8B4B}"/>
                    </a:ext>
                  </a:extLst>
                </p:cNvPr>
                <p:cNvSpPr txBox="1"/>
                <p:nvPr/>
              </p:nvSpPr>
              <p:spPr>
                <a:xfrm>
                  <a:off x="5344637" y="1502937"/>
                  <a:ext cx="5751493" cy="65045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𝛷</m:t>
                          </m:r>
                        </m:e>
                        <m:sub>
                          <m:r>
                            <a:rPr lang="de-DE">
                              <a:latin typeface="Cambria Math" panose="02040503050406030204" pitchFamily="18" charset="0"/>
                            </a:rPr>
                            <m:t>𝒑𝒓𝒊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𝑚𝑎𝑝</m:t>
                          </m:r>
                        </m:sub>
                      </m:sSub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</m:oMath>
                  </a14:m>
                  <a:r>
                    <a:rPr lang="en-US" i="1" dirty="0">
                      <a:latin typeface="Arial" pitchFamily="34" charset="0"/>
                    </a:rPr>
                    <a:t> corresponds to a “real” </a:t>
                  </a:r>
                  <a:r>
                    <a:rPr lang="de-DE" i="1" dirty="0" err="1">
                      <a:latin typeface="Arial" pitchFamily="34" charset="0"/>
                    </a:rPr>
                    <a:t>word‘s</a:t>
                  </a:r>
                  <a:r>
                    <a:rPr lang="de-DE" i="1" dirty="0">
                      <a:latin typeface="Arial" pitchFamily="34" charset="0"/>
                    </a:rPr>
                    <a:t> </a:t>
                  </a:r>
                  <a:r>
                    <a:rPr lang="de-DE" i="1" dirty="0" err="1">
                      <a:latin typeface="Arial" pitchFamily="34" charset="0"/>
                    </a:rPr>
                    <a:t>embedding</a:t>
                  </a:r>
                  <a:r>
                    <a:rPr lang="de-DE" i="1" dirty="0">
                      <a:latin typeface="Arial" pitchFamily="34" charset="0"/>
                    </a:rPr>
                    <a:t> </a:t>
                  </a:r>
                  <a:r>
                    <a:rPr lang="de-DE" i="1" dirty="0" err="1">
                      <a:latin typeface="Arial" pitchFamily="34" charset="0"/>
                    </a:rPr>
                    <a:t>vector</a:t>
                  </a:r>
                  <a:endParaRPr lang="en-US" i="1" dirty="0">
                    <a:latin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5" name="Textfeld 24">
                  <a:extLst>
                    <a:ext uri="{FF2B5EF4-FFF2-40B4-BE49-F238E27FC236}">
                      <a16:creationId xmlns:a16="http://schemas.microsoft.com/office/drawing/2014/main" id="{C62C92FE-7DB3-19F8-F22A-201754CE8B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44637" y="1502937"/>
                  <a:ext cx="5751493" cy="650452"/>
                </a:xfrm>
                <a:prstGeom prst="rect">
                  <a:avLst/>
                </a:prstGeom>
                <a:blipFill>
                  <a:blip r:embed="rId7"/>
                  <a:stretch>
                    <a:fillRect l="-1541" t="-3205" r="-963" b="-961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DBA15B55-59DE-026B-DA67-F3B6FC68F043}"/>
              </a:ext>
            </a:extLst>
          </p:cNvPr>
          <p:cNvSpPr/>
          <p:nvPr/>
        </p:nvSpPr>
        <p:spPr bwMode="auto">
          <a:xfrm>
            <a:off x="8616731" y="1639121"/>
            <a:ext cx="2410821" cy="515269"/>
          </a:xfrm>
          <a:prstGeom prst="round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987ED331-A13B-DE35-BC47-DA28BA6A336B}"/>
              </a:ext>
            </a:extLst>
          </p:cNvPr>
          <p:cNvCxnSpPr>
            <a:cxnSpLocks/>
          </p:cNvCxnSpPr>
          <p:nvPr/>
        </p:nvCxnSpPr>
        <p:spPr bwMode="auto">
          <a:xfrm>
            <a:off x="9822141" y="2154390"/>
            <a:ext cx="0" cy="438306"/>
          </a:xfrm>
          <a:prstGeom prst="line">
            <a:avLst/>
          </a:prstGeom>
          <a:ln w="28575">
            <a:solidFill>
              <a:srgbClr val="0065BD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9D7E57E3-3DD6-30EC-1507-BA16E161DFBA}"/>
                  </a:ext>
                </a:extLst>
              </p:cNvPr>
              <p:cNvSpPr txBox="1"/>
              <p:nvPr/>
            </p:nvSpPr>
            <p:spPr>
              <a:xfrm>
                <a:off x="374378" y="1531723"/>
                <a:ext cx="3344829" cy="66774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eaLnBrk="0" hangingPunct="0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𝑝𝑟𝑖𝑣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i="1" dirty="0">
                    <a:latin typeface="Arial" pitchFamily="34" charset="0"/>
                  </a:rPr>
                  <a:t> </a:t>
                </a:r>
                <a:r>
                  <a:rPr lang="en-US" dirty="0">
                    <a:latin typeface="Arial" pitchFamily="34" charset="0"/>
                  </a:rPr>
                  <a:t>does not correspond to a word embedding vector</a:t>
                </a:r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9D7E57E3-3DD6-30EC-1507-BA16E161DF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378" y="1531723"/>
                <a:ext cx="3344829" cy="667747"/>
              </a:xfrm>
              <a:prstGeom prst="rect">
                <a:avLst/>
              </a:prstGeom>
              <a:blipFill>
                <a:blip r:embed="rId9"/>
                <a:stretch>
                  <a:fillRect l="-1457" t="-4545" b="-1363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065C8886-4CA1-9A33-371D-7569E235D11A}"/>
              </a:ext>
            </a:extLst>
          </p:cNvPr>
          <p:cNvSpPr/>
          <p:nvPr/>
        </p:nvSpPr>
        <p:spPr bwMode="auto">
          <a:xfrm>
            <a:off x="3897853" y="1696827"/>
            <a:ext cx="608450" cy="332764"/>
          </a:xfrm>
          <a:prstGeom prst="rightArrow">
            <a:avLst/>
          </a:prstGeom>
          <a:solidFill>
            <a:schemeClr val="accent6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282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 animBg="1"/>
      <p:bldP spid="26" grpId="0" animBg="1"/>
      <p:bldP spid="10" grpId="0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23735F58-6C47-BF06-E822-64FC36792CCF}"/>
              </a:ext>
            </a:extLst>
          </p:cNvPr>
          <p:cNvSpPr/>
          <p:nvPr/>
        </p:nvSpPr>
        <p:spPr bwMode="auto">
          <a:xfrm>
            <a:off x="0" y="2852936"/>
            <a:ext cx="12192000" cy="5037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1. Motivation</a:t>
            </a:r>
          </a:p>
          <a:p>
            <a:pPr>
              <a:lnSpc>
                <a:spcPct val="150000"/>
              </a:lnSpc>
            </a:pPr>
            <a:r>
              <a:rPr lang="en-US" dirty="0"/>
              <a:t>2. Research Questions</a:t>
            </a:r>
          </a:p>
          <a:p>
            <a:pPr>
              <a:lnSpc>
                <a:spcPct val="150000"/>
              </a:lnSpc>
            </a:pPr>
            <a:r>
              <a:rPr lang="en-US" dirty="0"/>
              <a:t>3. Methodology</a:t>
            </a:r>
          </a:p>
          <a:p>
            <a:pPr>
              <a:lnSpc>
                <a:spcPct val="150000"/>
              </a:lnSpc>
            </a:pPr>
            <a:r>
              <a:rPr lang="en-US" dirty="0"/>
              <a:t>4. Initial Findings</a:t>
            </a:r>
          </a:p>
          <a:p>
            <a:pPr>
              <a:lnSpc>
                <a:spcPct val="150000"/>
              </a:lnSpc>
            </a:pPr>
            <a:r>
              <a:rPr lang="en-US" dirty="0"/>
              <a:t>5. Next Steps</a:t>
            </a:r>
          </a:p>
          <a:p>
            <a:pPr>
              <a:lnSpc>
                <a:spcPct val="150000"/>
              </a:lnSpc>
            </a:pPr>
            <a:r>
              <a:rPr lang="en-US" dirty="0"/>
              <a:t>6. 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903" y="246"/>
            <a:ext cx="10586099" cy="720725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1441276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6EF555-7017-4401-4B7E-F2E8D8BE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Next </a:t>
            </a:r>
            <a:r>
              <a:rPr lang="de-DE" dirty="0" err="1"/>
              <a:t>Steps</a:t>
            </a:r>
            <a:r>
              <a:rPr lang="de-DE" dirty="0"/>
              <a:t> - Experiments</a:t>
            </a:r>
            <a:endParaRPr lang="en-US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9BE6738F-2B30-9F83-03FD-3A7005C2BC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652F18FE-ADB5-3E1F-FF27-9C1BDE863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835105" cy="244473"/>
          </a:xfrm>
        </p:spPr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C97B70D4-0F86-D86A-BF76-16D3A5ED1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/>
          <a:lstStyle/>
          <a:p>
            <a:fld id="{05BC9FAB-BDC1-47C0-A8BB-6E12A8205D3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55" name="Pfeil: nach unten 54">
            <a:extLst>
              <a:ext uri="{FF2B5EF4-FFF2-40B4-BE49-F238E27FC236}">
                <a16:creationId xmlns:a16="http://schemas.microsoft.com/office/drawing/2014/main" id="{ADF6ADD7-E847-9733-A68A-3E1FCD6DA5B6}"/>
              </a:ext>
            </a:extLst>
          </p:cNvPr>
          <p:cNvSpPr/>
          <p:nvPr/>
        </p:nvSpPr>
        <p:spPr>
          <a:xfrm>
            <a:off x="5460967" y="5304961"/>
            <a:ext cx="846666" cy="541866"/>
          </a:xfrm>
          <a:prstGeom prst="downArrow">
            <a:avLst/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5DEC9FF2-EA67-93DF-CDC4-10CA28D9400E}"/>
              </a:ext>
            </a:extLst>
          </p:cNvPr>
          <p:cNvGrpSpPr/>
          <p:nvPr/>
        </p:nvGrpSpPr>
        <p:grpSpPr>
          <a:xfrm>
            <a:off x="2765460" y="1019109"/>
            <a:ext cx="6237680" cy="4169123"/>
            <a:chOff x="2829387" y="1471525"/>
            <a:chExt cx="6237680" cy="4169123"/>
          </a:xfrm>
        </p:grpSpPr>
        <p:sp>
          <p:nvSpPr>
            <p:cNvPr id="58" name="Ellipse 57">
              <a:extLst>
                <a:ext uri="{FF2B5EF4-FFF2-40B4-BE49-F238E27FC236}">
                  <a16:creationId xmlns:a16="http://schemas.microsoft.com/office/drawing/2014/main" id="{04468DC8-C852-0C74-E13B-13AEDE991747}"/>
                </a:ext>
              </a:extLst>
            </p:cNvPr>
            <p:cNvSpPr/>
            <p:nvPr/>
          </p:nvSpPr>
          <p:spPr>
            <a:xfrm>
              <a:off x="3065517" y="1676250"/>
              <a:ext cx="5747577" cy="1667649"/>
            </a:xfrm>
            <a:prstGeom prst="ellipse">
              <a:avLst/>
            </a:prstGeom>
          </p:spPr>
          <p:style>
            <a:lnRef idx="0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dirty="0"/>
            </a:p>
          </p:txBody>
        </p:sp>
        <p:grpSp>
          <p:nvGrpSpPr>
            <p:cNvPr id="41" name="Gruppieren 40">
              <a:extLst>
                <a:ext uri="{FF2B5EF4-FFF2-40B4-BE49-F238E27FC236}">
                  <a16:creationId xmlns:a16="http://schemas.microsoft.com/office/drawing/2014/main" id="{13D1F660-CA34-DF78-0E7F-B00AFA7CD18D}"/>
                </a:ext>
              </a:extLst>
            </p:cNvPr>
            <p:cNvGrpSpPr/>
            <p:nvPr/>
          </p:nvGrpSpPr>
          <p:grpSpPr>
            <a:xfrm>
              <a:off x="3932545" y="2634166"/>
              <a:ext cx="1524000" cy="1524000"/>
              <a:chOff x="2370666" y="711200"/>
              <a:chExt cx="1524000" cy="1524000"/>
            </a:xfrm>
          </p:grpSpPr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76B0D9C6-F940-80D5-50A2-B64489867AD4}"/>
                  </a:ext>
                </a:extLst>
              </p:cNvPr>
              <p:cNvSpPr/>
              <p:nvPr/>
            </p:nvSpPr>
            <p:spPr>
              <a:xfrm>
                <a:off x="2370666" y="711200"/>
                <a:ext cx="1524000" cy="1524000"/>
              </a:xfrm>
              <a:prstGeom prst="ellipse">
                <a:avLst/>
              </a:prstGeom>
              <a:solidFill>
                <a:schemeClr val="tx2">
                  <a:lumMod val="90000"/>
                  <a:lumOff val="10000"/>
                </a:schemeClr>
              </a:solidFill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Ellipse 4">
                <a:extLst>
                  <a:ext uri="{FF2B5EF4-FFF2-40B4-BE49-F238E27FC236}">
                    <a16:creationId xmlns:a16="http://schemas.microsoft.com/office/drawing/2014/main" id="{7BBDB708-16E5-22A6-E0EB-C6D2CCD6F7D6}"/>
                  </a:ext>
                </a:extLst>
              </p:cNvPr>
              <p:cNvSpPr txBox="1"/>
              <p:nvPr/>
            </p:nvSpPr>
            <p:spPr>
              <a:xfrm>
                <a:off x="2370666" y="934385"/>
                <a:ext cx="1524000" cy="10776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0640" tIns="40640" rIns="40640" bIns="40640" numCol="1" spcCol="1270" anchor="ctr" anchorCtr="0">
                <a:noAutofit/>
              </a:bodyPr>
              <a:lstStyle/>
              <a:p>
                <a:pPr marL="0" lvl="0" indent="0" algn="ctr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de-DE" sz="1600" kern="1200" dirty="0"/>
                  <a:t>Word </a:t>
                </a:r>
                <a:r>
                  <a:rPr lang="de-DE" sz="1600" kern="1200" dirty="0" err="1"/>
                  <a:t>Embeddings</a:t>
                </a:r>
                <a:endParaRPr lang="en-US" sz="1600" kern="1200" dirty="0"/>
              </a:p>
            </p:txBody>
          </p:sp>
        </p:grpSp>
        <p:grpSp>
          <p:nvGrpSpPr>
            <p:cNvPr id="64" name="Gruppieren 63">
              <a:extLst>
                <a:ext uri="{FF2B5EF4-FFF2-40B4-BE49-F238E27FC236}">
                  <a16:creationId xmlns:a16="http://schemas.microsoft.com/office/drawing/2014/main" id="{D901EB39-12B7-548C-76A0-0240B4B18B0A}"/>
                </a:ext>
              </a:extLst>
            </p:cNvPr>
            <p:cNvGrpSpPr/>
            <p:nvPr/>
          </p:nvGrpSpPr>
          <p:grpSpPr>
            <a:xfrm>
              <a:off x="6804984" y="2203484"/>
              <a:ext cx="1524000" cy="1524000"/>
              <a:chOff x="2370666" y="711200"/>
              <a:chExt cx="1524000" cy="1524000"/>
            </a:xfrm>
          </p:grpSpPr>
          <p:sp>
            <p:nvSpPr>
              <p:cNvPr id="65" name="Ellipse 64">
                <a:extLst>
                  <a:ext uri="{FF2B5EF4-FFF2-40B4-BE49-F238E27FC236}">
                    <a16:creationId xmlns:a16="http://schemas.microsoft.com/office/drawing/2014/main" id="{53A4FEFF-49AB-0361-8BE8-D7FD523133F2}"/>
                  </a:ext>
                </a:extLst>
              </p:cNvPr>
              <p:cNvSpPr/>
              <p:nvPr/>
            </p:nvSpPr>
            <p:spPr>
              <a:xfrm>
                <a:off x="2370666" y="711200"/>
                <a:ext cx="1524000" cy="1524000"/>
              </a:xfrm>
              <a:prstGeom prst="ellipse">
                <a:avLst/>
              </a:prstGeom>
              <a:solidFill>
                <a:schemeClr val="tx2">
                  <a:lumMod val="90000"/>
                  <a:lumOff val="10000"/>
                </a:schemeClr>
              </a:solidFill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Ellipse 4">
                <a:extLst>
                  <a:ext uri="{FF2B5EF4-FFF2-40B4-BE49-F238E27FC236}">
                    <a16:creationId xmlns:a16="http://schemas.microsoft.com/office/drawing/2014/main" id="{BA07DA3E-6D8D-A9E7-DAA7-15A77F070AA9}"/>
                  </a:ext>
                </a:extLst>
              </p:cNvPr>
              <p:cNvSpPr txBox="1"/>
              <p:nvPr/>
            </p:nvSpPr>
            <p:spPr>
              <a:xfrm>
                <a:off x="2399829" y="876964"/>
                <a:ext cx="1465673" cy="10776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0640" tIns="40640" rIns="40640" bIns="40640" numCol="1" spcCol="1270" anchor="ctr" anchorCtr="0">
                <a:noAutofit/>
              </a:bodyPr>
              <a:lstStyle/>
              <a:p>
                <a:pPr marL="0" lvl="0" indent="0" algn="ctr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de-DE" sz="1600" kern="1200" dirty="0"/>
                  <a:t>Vector Mapping</a:t>
                </a:r>
                <a:endParaRPr lang="en-US" sz="1600" kern="1200" dirty="0"/>
              </a:p>
            </p:txBody>
          </p:sp>
        </p:grpSp>
        <p:grpSp>
          <p:nvGrpSpPr>
            <p:cNvPr id="67" name="Gruppieren 66">
              <a:extLst>
                <a:ext uri="{FF2B5EF4-FFF2-40B4-BE49-F238E27FC236}">
                  <a16:creationId xmlns:a16="http://schemas.microsoft.com/office/drawing/2014/main" id="{0E6D8530-70A9-7BC2-26DB-903477DAC006}"/>
                </a:ext>
              </a:extLst>
            </p:cNvPr>
            <p:cNvGrpSpPr/>
            <p:nvPr/>
          </p:nvGrpSpPr>
          <p:grpSpPr>
            <a:xfrm>
              <a:off x="5274923" y="3862475"/>
              <a:ext cx="1524000" cy="1524000"/>
              <a:chOff x="2370666" y="711200"/>
              <a:chExt cx="1524000" cy="1524000"/>
            </a:xfrm>
          </p:grpSpPr>
          <p:sp>
            <p:nvSpPr>
              <p:cNvPr id="68" name="Ellipse 67">
                <a:extLst>
                  <a:ext uri="{FF2B5EF4-FFF2-40B4-BE49-F238E27FC236}">
                    <a16:creationId xmlns:a16="http://schemas.microsoft.com/office/drawing/2014/main" id="{DFB9D691-949D-6B18-78DA-A1F3A853AF67}"/>
                  </a:ext>
                </a:extLst>
              </p:cNvPr>
              <p:cNvSpPr/>
              <p:nvPr/>
            </p:nvSpPr>
            <p:spPr>
              <a:xfrm>
                <a:off x="2370666" y="711200"/>
                <a:ext cx="1524000" cy="1524000"/>
              </a:xfrm>
              <a:prstGeom prst="ellipse">
                <a:avLst/>
              </a:prstGeom>
              <a:solidFill>
                <a:schemeClr val="tx2">
                  <a:lumMod val="90000"/>
                  <a:lumOff val="10000"/>
                </a:schemeClr>
              </a:solidFill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Ellipse 4">
                <a:extLst>
                  <a:ext uri="{FF2B5EF4-FFF2-40B4-BE49-F238E27FC236}">
                    <a16:creationId xmlns:a16="http://schemas.microsoft.com/office/drawing/2014/main" id="{3B8F2CF8-6384-B853-1C0D-217E9F0DEB47}"/>
                  </a:ext>
                </a:extLst>
              </p:cNvPr>
              <p:cNvSpPr txBox="1"/>
              <p:nvPr/>
            </p:nvSpPr>
            <p:spPr>
              <a:xfrm>
                <a:off x="2370666" y="934385"/>
                <a:ext cx="1524000" cy="10776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0640" tIns="40640" rIns="40640" bIns="40640" numCol="1" spcCol="1270" anchor="ctr" anchorCtr="0">
                <a:noAutofit/>
              </a:bodyPr>
              <a:lstStyle/>
              <a:p>
                <a:pPr marL="0" lvl="0" indent="0" algn="ctr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de-DE" sz="1600" kern="1200" dirty="0"/>
                  <a:t>DP Level*</a:t>
                </a:r>
                <a:endParaRPr lang="en-US" sz="1600" kern="1200" dirty="0"/>
              </a:p>
            </p:txBody>
          </p:sp>
        </p:grpSp>
        <p:sp>
          <p:nvSpPr>
            <p:cNvPr id="59" name="Form 58">
              <a:extLst>
                <a:ext uri="{FF2B5EF4-FFF2-40B4-BE49-F238E27FC236}">
                  <a16:creationId xmlns:a16="http://schemas.microsoft.com/office/drawing/2014/main" id="{E898C01C-9245-0D19-D257-A41201483C33}"/>
                </a:ext>
              </a:extLst>
            </p:cNvPr>
            <p:cNvSpPr/>
            <p:nvPr/>
          </p:nvSpPr>
          <p:spPr>
            <a:xfrm>
              <a:off x="2829387" y="1471525"/>
              <a:ext cx="6237680" cy="4169123"/>
            </a:xfrm>
            <a:prstGeom prst="funnel">
              <a:avLst/>
            </a:prstGeom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grpSp>
          <p:nvGrpSpPr>
            <p:cNvPr id="61" name="Gruppieren 60">
              <a:extLst>
                <a:ext uri="{FF2B5EF4-FFF2-40B4-BE49-F238E27FC236}">
                  <a16:creationId xmlns:a16="http://schemas.microsoft.com/office/drawing/2014/main" id="{6BE4EC14-9890-5EF0-65BB-281B32CF5246}"/>
                </a:ext>
              </a:extLst>
            </p:cNvPr>
            <p:cNvGrpSpPr/>
            <p:nvPr/>
          </p:nvGrpSpPr>
          <p:grpSpPr>
            <a:xfrm>
              <a:off x="5251615" y="1599687"/>
              <a:ext cx="1524000" cy="1524000"/>
              <a:chOff x="2370666" y="711200"/>
              <a:chExt cx="1524000" cy="1524000"/>
            </a:xfrm>
          </p:grpSpPr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100D2D3B-31E7-9D37-C5B7-3BEE2BEE82A4}"/>
                  </a:ext>
                </a:extLst>
              </p:cNvPr>
              <p:cNvSpPr/>
              <p:nvPr/>
            </p:nvSpPr>
            <p:spPr>
              <a:xfrm>
                <a:off x="2370666" y="711200"/>
                <a:ext cx="1524000" cy="1524000"/>
              </a:xfrm>
              <a:prstGeom prst="ellipse">
                <a:avLst/>
              </a:prstGeom>
              <a:solidFill>
                <a:schemeClr val="tx2">
                  <a:lumMod val="90000"/>
                  <a:lumOff val="10000"/>
                </a:schemeClr>
              </a:solidFill>
            </p:spPr>
            <p:style>
              <a:lnRef idx="2">
                <a:schemeClr val="lt2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Ellipse 4">
                <a:extLst>
                  <a:ext uri="{FF2B5EF4-FFF2-40B4-BE49-F238E27FC236}">
                    <a16:creationId xmlns:a16="http://schemas.microsoft.com/office/drawing/2014/main" id="{B7203442-6ACD-CB57-28E4-62D655B43967}"/>
                  </a:ext>
                </a:extLst>
              </p:cNvPr>
              <p:cNvSpPr txBox="1"/>
              <p:nvPr/>
            </p:nvSpPr>
            <p:spPr>
              <a:xfrm>
                <a:off x="2370666" y="934385"/>
                <a:ext cx="1524000" cy="107763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0640" tIns="40640" rIns="40640" bIns="40640" numCol="1" spcCol="1270" anchor="ctr" anchorCtr="0">
                <a:noAutofit/>
              </a:bodyPr>
              <a:lstStyle/>
              <a:p>
                <a:pPr marL="0" lvl="0" indent="0" algn="ctr" defTabSz="1422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de-DE" sz="1600" kern="1200" dirty="0"/>
                  <a:t>Bound </a:t>
                </a:r>
                <a:r>
                  <a:rPr lang="de-DE" sz="1600" kern="1200" dirty="0" err="1"/>
                  <a:t>Sensitivity</a:t>
                </a:r>
                <a:endParaRPr lang="en-US" sz="1600" kern="1200" dirty="0"/>
              </a:p>
            </p:txBody>
          </p:sp>
        </p:grpSp>
      </p:grpSp>
      <p:sp>
        <p:nvSpPr>
          <p:cNvPr id="71" name="Textfeld 70">
            <a:extLst>
              <a:ext uri="{FF2B5EF4-FFF2-40B4-BE49-F238E27FC236}">
                <a16:creationId xmlns:a16="http://schemas.microsoft.com/office/drawing/2014/main" id="{599DA0EC-286B-CCEB-6626-3FEA30E612B0}"/>
              </a:ext>
            </a:extLst>
          </p:cNvPr>
          <p:cNvSpPr txBox="1"/>
          <p:nvPr/>
        </p:nvSpPr>
        <p:spPr>
          <a:xfrm>
            <a:off x="4355497" y="5864778"/>
            <a:ext cx="3057605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2000" b="1" dirty="0" err="1">
                <a:solidFill>
                  <a:schemeClr val="tx1"/>
                </a:solidFill>
                <a:cs typeface="Arial" pitchFamily="34" charset="0"/>
              </a:rPr>
              <a:t>Compare</a:t>
            </a:r>
            <a:r>
              <a:rPr lang="de-DE" sz="2000" b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2000" b="1" dirty="0" err="1">
                <a:solidFill>
                  <a:schemeClr val="tx1"/>
                </a:solidFill>
                <a:cs typeface="Arial" pitchFamily="34" charset="0"/>
              </a:rPr>
              <a:t>privatized</a:t>
            </a:r>
            <a:r>
              <a:rPr lang="de-DE" sz="2000" b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2000" b="1" dirty="0" err="1">
                <a:solidFill>
                  <a:schemeClr val="tx1"/>
                </a:solidFill>
                <a:cs typeface="Arial" pitchFamily="34" charset="0"/>
              </a:rPr>
              <a:t>embedding</a:t>
            </a:r>
            <a:r>
              <a:rPr lang="de-DE" sz="2000" b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sz="2000" b="1" dirty="0" err="1">
                <a:solidFill>
                  <a:schemeClr val="tx1"/>
                </a:solidFill>
                <a:cs typeface="Arial" pitchFamily="34" charset="0"/>
              </a:rPr>
              <a:t>vectors</a:t>
            </a:r>
            <a:r>
              <a:rPr lang="de-DE" sz="2000" b="1" dirty="0">
                <a:solidFill>
                  <a:schemeClr val="tx1"/>
                </a:solidFill>
                <a:cs typeface="Arial" pitchFamily="34" charset="0"/>
              </a:rPr>
              <a:t> 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E7BD1584-ECF7-712E-A9F9-C99C4F1C81A3}"/>
              </a:ext>
            </a:extLst>
          </p:cNvPr>
          <p:cNvSpPr txBox="1"/>
          <p:nvPr/>
        </p:nvSpPr>
        <p:spPr>
          <a:xfrm>
            <a:off x="355785" y="2118785"/>
            <a:ext cx="2442761" cy="9848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sz="1600" b="1" dirty="0">
                <a:latin typeface="Arial" pitchFamily="34" charset="0"/>
              </a:rPr>
              <a:t>Word </a:t>
            </a:r>
            <a:r>
              <a:rPr lang="de-DE" sz="1600" b="1" dirty="0" err="1">
                <a:latin typeface="Arial" pitchFamily="34" charset="0"/>
              </a:rPr>
              <a:t>Embeddings</a:t>
            </a:r>
            <a:r>
              <a:rPr lang="de-DE" sz="1600" b="1" dirty="0">
                <a:latin typeface="Arial" pitchFamily="34" charset="0"/>
              </a:rPr>
              <a:t>: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 err="1"/>
              <a:t>GloVe</a:t>
            </a:r>
            <a:r>
              <a:rPr lang="de-DE" sz="1600" dirty="0"/>
              <a:t> </a:t>
            </a:r>
            <a:r>
              <a:rPr lang="de-DE" sz="1600" dirty="0" err="1"/>
              <a:t>embeddings</a:t>
            </a:r>
            <a:endParaRPr lang="de-DE" sz="1600" dirty="0"/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FastText</a:t>
            </a: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embeddings</a:t>
            </a:r>
            <a:endParaRPr lang="de-DE" sz="1600" dirty="0">
              <a:solidFill>
                <a:schemeClr val="tx1"/>
              </a:solidFill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feld 72">
                <a:extLst>
                  <a:ext uri="{FF2B5EF4-FFF2-40B4-BE49-F238E27FC236}">
                    <a16:creationId xmlns:a16="http://schemas.microsoft.com/office/drawing/2014/main" id="{D28AB101-5F2E-2975-FE93-A9683346DD5D}"/>
                  </a:ext>
                </a:extLst>
              </p:cNvPr>
              <p:cNvSpPr txBox="1"/>
              <p:nvPr/>
            </p:nvSpPr>
            <p:spPr>
              <a:xfrm>
                <a:off x="871264" y="3975919"/>
                <a:ext cx="3116964" cy="245124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0"/>
                  </a:spcAft>
                </a:pPr>
                <a:r>
                  <a:rPr lang="de-DE" sz="1600" b="1" dirty="0">
                    <a:latin typeface="Arial" pitchFamily="34" charset="0"/>
                  </a:rPr>
                  <a:t>Bound </a:t>
                </a:r>
                <a:r>
                  <a:rPr lang="de-DE" sz="1600" b="1" dirty="0" err="1">
                    <a:latin typeface="Arial" pitchFamily="34" charset="0"/>
                  </a:rPr>
                  <a:t>Sensitivity</a:t>
                </a:r>
                <a:r>
                  <a:rPr lang="de-DE" sz="1600" b="1" dirty="0">
                    <a:latin typeface="Arial" pitchFamily="34" charset="0"/>
                  </a:rPr>
                  <a:t>: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de-DE" sz="1600" dirty="0" err="1"/>
                  <a:t>observed</a:t>
                </a:r>
                <a:r>
                  <a:rPr lang="de-DE" sz="1600" dirty="0"/>
                  <a:t> </a:t>
                </a:r>
                <a:r>
                  <a:rPr lang="de-DE" sz="1600" dirty="0" err="1"/>
                  <a:t>range</a:t>
                </a:r>
                <a:endParaRPr lang="de-DE" sz="1600" dirty="0"/>
              </a:p>
              <a:p>
                <a:pPr marL="285750" indent="-285750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de-DE" sz="1600" dirty="0" err="1"/>
                  <a:t>normalize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to</a:t>
                </a:r>
                <a:r>
                  <a:rPr lang="de-DE" sz="16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de-DE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600" i="1">
                                <a:latin typeface="Cambria Math" panose="02040503050406030204" pitchFamily="18" charset="0"/>
                              </a:rPr>
                              <m:t>0, 1</m:t>
                            </m:r>
                          </m:e>
                        </m:d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p>
                    </m:sSup>
                  </m:oMath>
                </a14:m>
                <a:endParaRPr lang="de-DE" sz="1600" b="0" dirty="0"/>
              </a:p>
              <a:p>
                <a:pPr marL="285750" indent="-285750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de-DE" sz="1600" dirty="0" err="1"/>
                  <a:t>normalize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to</a:t>
                </a:r>
                <a:r>
                  <a:rPr lang="de-DE" sz="1600" dirty="0"/>
                  <a:t> </a:t>
                </a:r>
                <a:r>
                  <a:rPr lang="de-DE" sz="1600" dirty="0" err="1"/>
                  <a:t>unit</a:t>
                </a:r>
                <a:r>
                  <a:rPr lang="de-DE" sz="1600" dirty="0"/>
                  <a:t> </a:t>
                </a:r>
                <a:r>
                  <a:rPr lang="de-DE" sz="1600" dirty="0" err="1"/>
                  <a:t>length</a:t>
                </a:r>
                <a:endParaRPr lang="de-DE" sz="1600" dirty="0"/>
              </a:p>
              <a:p>
                <a:pPr marL="285750" indent="-285750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de-DE" sz="1600" dirty="0" err="1"/>
                  <a:t>dimension</a:t>
                </a:r>
                <a:r>
                  <a:rPr lang="de-DE" sz="1600" dirty="0"/>
                  <a:t> </a:t>
                </a:r>
                <a:r>
                  <a:rPr lang="de-DE" sz="1600" dirty="0" err="1"/>
                  <a:t>reduction</a:t>
                </a:r>
                <a:r>
                  <a:rPr lang="de-DE" sz="1600" dirty="0"/>
                  <a:t> (Johnson-</a:t>
                </a:r>
                <a:r>
                  <a:rPr lang="de-DE" sz="1600" dirty="0" err="1"/>
                  <a:t>Lindenstrauss</a:t>
                </a:r>
                <a:r>
                  <a:rPr lang="de-DE" sz="1600" dirty="0"/>
                  <a:t> Lemma)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de-DE" sz="1600" dirty="0">
                  <a:solidFill>
                    <a:schemeClr val="tx1"/>
                  </a:solidFill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73" name="Textfeld 72">
                <a:extLst>
                  <a:ext uri="{FF2B5EF4-FFF2-40B4-BE49-F238E27FC236}">
                    <a16:creationId xmlns:a16="http://schemas.microsoft.com/office/drawing/2014/main" id="{D28AB101-5F2E-2975-FE93-A9683346DD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264" y="3975919"/>
                <a:ext cx="3116964" cy="2451248"/>
              </a:xfrm>
              <a:prstGeom prst="rect">
                <a:avLst/>
              </a:prstGeom>
              <a:blipFill>
                <a:blip r:embed="rId3"/>
                <a:stretch>
                  <a:fillRect l="-1174" t="-74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Textfeld 73">
            <a:extLst>
              <a:ext uri="{FF2B5EF4-FFF2-40B4-BE49-F238E27FC236}">
                <a16:creationId xmlns:a16="http://schemas.microsoft.com/office/drawing/2014/main" id="{F075DCBE-71A1-6000-008D-36BCC2455D36}"/>
              </a:ext>
            </a:extLst>
          </p:cNvPr>
          <p:cNvSpPr txBox="1"/>
          <p:nvPr/>
        </p:nvSpPr>
        <p:spPr>
          <a:xfrm>
            <a:off x="9333047" y="1620412"/>
            <a:ext cx="2442761" cy="20467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sz="1600" b="1" dirty="0">
                <a:latin typeface="Arial" pitchFamily="34" charset="0"/>
              </a:rPr>
              <a:t>Vector Mapping: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 err="1"/>
              <a:t>map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</a:t>
            </a:r>
            <a:r>
              <a:rPr lang="de-DE" sz="1600" dirty="0" err="1"/>
              <a:t>nearest</a:t>
            </a:r>
            <a:r>
              <a:rPr lang="de-DE" sz="1600" dirty="0"/>
              <a:t> </a:t>
            </a:r>
            <a:r>
              <a:rPr lang="de-DE" sz="1600" dirty="0" err="1"/>
              <a:t>neighbor</a:t>
            </a:r>
            <a:r>
              <a:rPr lang="de-DE" sz="1600" dirty="0"/>
              <a:t> </a:t>
            </a:r>
            <a:r>
              <a:rPr lang="de-DE" sz="1600" dirty="0" err="1"/>
              <a:t>embedding</a:t>
            </a:r>
            <a:endParaRPr lang="en-US" sz="1600" dirty="0"/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</a:t>
            </a:r>
            <a:r>
              <a:rPr lang="de-DE" sz="1600" dirty="0" err="1"/>
              <a:t>andomly</a:t>
            </a:r>
            <a:r>
              <a:rPr lang="de-DE" sz="1600" dirty="0"/>
              <a:t> </a:t>
            </a:r>
            <a:r>
              <a:rPr lang="de-DE" sz="1600" dirty="0" err="1"/>
              <a:t>output</a:t>
            </a:r>
            <a:r>
              <a:rPr lang="de-DE" sz="1600" dirty="0"/>
              <a:t> </a:t>
            </a:r>
            <a:r>
              <a:rPr lang="de-DE" sz="1600" dirty="0" err="1"/>
              <a:t>first</a:t>
            </a:r>
            <a:r>
              <a:rPr lang="de-DE" sz="1600" dirty="0"/>
              <a:t> </a:t>
            </a:r>
            <a:r>
              <a:rPr lang="de-DE" sz="1600" dirty="0" err="1"/>
              <a:t>or</a:t>
            </a:r>
            <a:r>
              <a:rPr lang="de-DE" sz="1600" dirty="0"/>
              <a:t> </a:t>
            </a:r>
            <a:r>
              <a:rPr lang="de-DE" sz="1600" dirty="0" err="1"/>
              <a:t>second</a:t>
            </a:r>
            <a:r>
              <a:rPr lang="de-DE" sz="1600" dirty="0"/>
              <a:t> </a:t>
            </a:r>
            <a:r>
              <a:rPr lang="de-DE" sz="1600" dirty="0" err="1"/>
              <a:t>nearest</a:t>
            </a:r>
            <a:r>
              <a:rPr lang="de-DE" sz="1600" dirty="0"/>
              <a:t> </a:t>
            </a:r>
            <a:r>
              <a:rPr lang="de-DE" sz="1600" dirty="0" err="1"/>
              <a:t>neighbor</a:t>
            </a:r>
            <a:endParaRPr lang="de-DE" sz="1600" dirty="0"/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no</a:t>
            </a: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vector</a:t>
            </a: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mapping</a:t>
            </a:r>
            <a:endParaRPr lang="de-DE" sz="16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B6F230BC-76FC-65A2-7B8B-7DD70D99B49C}"/>
              </a:ext>
            </a:extLst>
          </p:cNvPr>
          <p:cNvSpPr txBox="1"/>
          <p:nvPr/>
        </p:nvSpPr>
        <p:spPr>
          <a:xfrm>
            <a:off x="8877975" y="4172059"/>
            <a:ext cx="2442761" cy="12311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sz="1600" b="1" dirty="0">
                <a:latin typeface="Arial" pitchFamily="34" charset="0"/>
              </a:rPr>
              <a:t>DP Level: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Word </a:t>
            </a: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level</a:t>
            </a: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privacy</a:t>
            </a:r>
            <a:endParaRPr lang="de-DE" sz="1600" dirty="0">
              <a:solidFill>
                <a:schemeClr val="tx1"/>
              </a:solidFill>
              <a:latin typeface="Arial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Document</a:t>
            </a: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/User </a:t>
            </a: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level</a:t>
            </a: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privacy</a:t>
            </a:r>
            <a:endParaRPr lang="de-DE" sz="1600" dirty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6176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/>
      <p:bldP spid="7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Rechteck 111">
            <a:extLst>
              <a:ext uri="{FF2B5EF4-FFF2-40B4-BE49-F238E27FC236}">
                <a16:creationId xmlns:a16="http://schemas.microsoft.com/office/drawing/2014/main" id="{58ACA384-9D35-6118-B2AD-E9854125B6E0}"/>
              </a:ext>
            </a:extLst>
          </p:cNvPr>
          <p:cNvSpPr/>
          <p:nvPr/>
        </p:nvSpPr>
        <p:spPr bwMode="auto">
          <a:xfrm>
            <a:off x="2362148" y="5291169"/>
            <a:ext cx="1778574" cy="26618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44C4E3E-2E56-C3E1-2E0C-A4AEC77AF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*Differential Privacy Levels – </a:t>
            </a:r>
            <a:r>
              <a:rPr lang="de-DE" dirty="0" err="1"/>
              <a:t>Document</a:t>
            </a:r>
            <a:r>
              <a:rPr lang="de-DE" dirty="0"/>
              <a:t> vs. Word Level Privacy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4DF1515-215E-9AA9-3CB4-C439D63D4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D1BC8D-3455-9C4C-3200-DB1D4043D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987104-F80B-882C-D7AD-AAD7BFF58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761F612-B257-7676-6997-0E69E64CF037}"/>
              </a:ext>
            </a:extLst>
          </p:cNvPr>
          <p:cNvSpPr txBox="1"/>
          <p:nvPr/>
        </p:nvSpPr>
        <p:spPr>
          <a:xfrm>
            <a:off x="6770739" y="4457772"/>
            <a:ext cx="27021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b="1" dirty="0">
                <a:latin typeface="Arial" pitchFamily="34" charset="0"/>
              </a:rPr>
              <a:t>=</a:t>
            </a:r>
            <a:endParaRPr lang="en-US" sz="2400" b="1" dirty="0">
              <a:latin typeface="Arial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D3DDC8D-B06D-411A-4E76-54D06DAFFD76}"/>
              </a:ext>
            </a:extLst>
          </p:cNvPr>
          <p:cNvSpPr txBox="1"/>
          <p:nvPr/>
        </p:nvSpPr>
        <p:spPr>
          <a:xfrm>
            <a:off x="6777450" y="5201539"/>
            <a:ext cx="27021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b="1" dirty="0">
                <a:latin typeface="Arial" pitchFamily="34" charset="0"/>
              </a:rPr>
              <a:t>=</a:t>
            </a:r>
            <a:endParaRPr lang="en-US" sz="2400" b="1" dirty="0">
              <a:latin typeface="Arial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E84C5A3-78AD-482E-EFA9-2BB500A58011}"/>
              </a:ext>
            </a:extLst>
          </p:cNvPr>
          <p:cNvSpPr txBox="1"/>
          <p:nvPr/>
        </p:nvSpPr>
        <p:spPr>
          <a:xfrm>
            <a:off x="7377968" y="3810886"/>
            <a:ext cx="1906377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b="1" dirty="0" err="1">
                <a:latin typeface="Arial" pitchFamily="34" charset="0"/>
              </a:rPr>
              <a:t>Privatized</a:t>
            </a:r>
            <a:r>
              <a:rPr lang="de-DE" sz="1400" b="1" dirty="0">
                <a:latin typeface="Arial" pitchFamily="34" charset="0"/>
              </a:rPr>
              <a:t> </a:t>
            </a:r>
            <a:r>
              <a:rPr lang="de-DE" sz="1400" b="1" dirty="0" err="1">
                <a:latin typeface="Arial" pitchFamily="34" charset="0"/>
              </a:rPr>
              <a:t>word</a:t>
            </a:r>
            <a:r>
              <a:rPr lang="de-DE" sz="1400" b="1" dirty="0">
                <a:latin typeface="Arial" pitchFamily="34" charset="0"/>
              </a:rPr>
              <a:t> </a:t>
            </a:r>
            <a:r>
              <a:rPr lang="de-DE" sz="1400" b="1" dirty="0" err="1">
                <a:latin typeface="Arial" pitchFamily="34" charset="0"/>
              </a:rPr>
              <a:t>embedding</a:t>
            </a:r>
            <a:r>
              <a:rPr lang="de-DE" sz="1400" b="1" dirty="0">
                <a:latin typeface="Arial" pitchFamily="34" charset="0"/>
              </a:rPr>
              <a:t> </a:t>
            </a:r>
            <a:r>
              <a:rPr lang="de-DE" sz="1400" b="1" dirty="0" err="1">
                <a:latin typeface="Arial" pitchFamily="34" charset="0"/>
              </a:rPr>
              <a:t>vectors</a:t>
            </a:r>
            <a:endParaRPr lang="en-US" sz="1400" b="1" dirty="0">
              <a:latin typeface="Arial" pitchFamily="34" charset="0"/>
            </a:endParaRP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CE08A05-0B1B-4562-5197-F57A08541101}"/>
              </a:ext>
            </a:extLst>
          </p:cNvPr>
          <p:cNvGrpSpPr/>
          <p:nvPr/>
        </p:nvGrpSpPr>
        <p:grpSpPr>
          <a:xfrm>
            <a:off x="4236962" y="4489208"/>
            <a:ext cx="306715" cy="1159885"/>
            <a:chOff x="6997602" y="4779442"/>
            <a:chExt cx="287936" cy="1337437"/>
          </a:xfrm>
        </p:grpSpPr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856ED408-CF34-B507-82DC-A7682356B8E8}"/>
                </a:ext>
              </a:extLst>
            </p:cNvPr>
            <p:cNvSpPr txBox="1"/>
            <p:nvPr/>
          </p:nvSpPr>
          <p:spPr>
            <a:xfrm>
              <a:off x="6997602" y="4779442"/>
              <a:ext cx="277035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2400" b="1" dirty="0">
                  <a:latin typeface="Arial" pitchFamily="34" charset="0"/>
                </a:rPr>
                <a:t>+</a:t>
              </a:r>
              <a:endParaRPr lang="en-US" sz="2400" b="1" dirty="0">
                <a:latin typeface="Arial" pitchFamily="34" charset="0"/>
              </a:endParaRP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AA444A5F-9D1D-02B9-C31E-4C368B6FF228}"/>
                </a:ext>
              </a:extLst>
            </p:cNvPr>
            <p:cNvSpPr txBox="1"/>
            <p:nvPr/>
          </p:nvSpPr>
          <p:spPr>
            <a:xfrm>
              <a:off x="7008503" y="5655214"/>
              <a:ext cx="277035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2400" b="1" dirty="0">
                  <a:latin typeface="Arial" pitchFamily="34" charset="0"/>
                </a:rPr>
                <a:t>+</a:t>
              </a:r>
              <a:endParaRPr lang="en-US" sz="2400" b="1" dirty="0">
                <a:latin typeface="Arial" pitchFamily="34" charset="0"/>
              </a:endParaRP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773F2271-46E3-0C40-1BA4-B9E636108D86}"/>
              </a:ext>
            </a:extLst>
          </p:cNvPr>
          <p:cNvGrpSpPr/>
          <p:nvPr/>
        </p:nvGrpSpPr>
        <p:grpSpPr>
          <a:xfrm>
            <a:off x="1423892" y="3990285"/>
            <a:ext cx="2722564" cy="1435310"/>
            <a:chOff x="3834193" y="4443456"/>
            <a:chExt cx="2722564" cy="1435310"/>
          </a:xfrm>
        </p:grpSpPr>
        <p:cxnSp>
          <p:nvCxnSpPr>
            <p:cNvPr id="27" name="Gerade Verbindung mit Pfeil 26">
              <a:extLst>
                <a:ext uri="{FF2B5EF4-FFF2-40B4-BE49-F238E27FC236}">
                  <a16:creationId xmlns:a16="http://schemas.microsoft.com/office/drawing/2014/main" id="{E9FD0887-B7B9-4C53-38F2-B3BE9EF16A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00044" y="5155755"/>
              <a:ext cx="617623" cy="0"/>
            </a:xfrm>
            <a:prstGeom prst="straightConnector1">
              <a:avLst/>
            </a:prstGeom>
            <a:ln w="19050">
              <a:solidFill>
                <a:schemeClr val="accent5">
                  <a:lumMod val="75000"/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feld 27">
                  <a:extLst>
                    <a:ext uri="{FF2B5EF4-FFF2-40B4-BE49-F238E27FC236}">
                      <a16:creationId xmlns:a16="http://schemas.microsoft.com/office/drawing/2014/main" id="{929D041E-E991-93C0-0FCB-833EC1FEBD8B}"/>
                    </a:ext>
                  </a:extLst>
                </p:cNvPr>
                <p:cNvSpPr txBox="1"/>
                <p:nvPr/>
              </p:nvSpPr>
              <p:spPr>
                <a:xfrm>
                  <a:off x="3834193" y="4443456"/>
                  <a:ext cx="1284899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400" b="1" dirty="0">
                      <a:latin typeface="Arial" pitchFamily="34" charset="0"/>
                    </a:rPr>
                    <a:t>Embedding </a:t>
                  </a:r>
                </a:p>
                <a:p>
                  <a:pPr algn="ctr"/>
                  <a:r>
                    <a:rPr lang="de-DE" sz="1400" b="1" dirty="0" err="1">
                      <a:latin typeface="Arial" pitchFamily="34" charset="0"/>
                    </a:rPr>
                    <a:t>function</a:t>
                  </a:r>
                  <a:r>
                    <a:rPr lang="de-DE" sz="1400" b="1" dirty="0">
                      <a:latin typeface="Arial" pitchFamily="34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l-GR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𝜱</m:t>
                      </m:r>
                    </m:oMath>
                  </a14:m>
                  <a:endParaRPr lang="en-US" sz="1400" b="1" dirty="0">
                    <a:latin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8" name="Textfeld 27">
                  <a:extLst>
                    <a:ext uri="{FF2B5EF4-FFF2-40B4-BE49-F238E27FC236}">
                      <a16:creationId xmlns:a16="http://schemas.microsoft.com/office/drawing/2014/main" id="{929D041E-E991-93C0-0FCB-833EC1FEBD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4193" y="4443456"/>
                  <a:ext cx="1284899" cy="523220"/>
                </a:xfrm>
                <a:prstGeom prst="rect">
                  <a:avLst/>
                </a:prstGeom>
                <a:blipFill>
                  <a:blip r:embed="rId3"/>
                  <a:stretch>
                    <a:fillRect t="-2326" b="-11628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Gerade Verbindung mit Pfeil 29">
              <a:extLst>
                <a:ext uri="{FF2B5EF4-FFF2-40B4-BE49-F238E27FC236}">
                  <a16:creationId xmlns:a16="http://schemas.microsoft.com/office/drawing/2014/main" id="{DCD462AA-9646-04D5-D94B-C2366D72CE2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100043" y="5878766"/>
              <a:ext cx="617623" cy="0"/>
            </a:xfrm>
            <a:prstGeom prst="straightConnector1">
              <a:avLst/>
            </a:prstGeom>
            <a:ln w="19050">
              <a:solidFill>
                <a:schemeClr val="accent5">
                  <a:lumMod val="75000"/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694A6859-AD5A-3EE5-10CF-D1DB9E0C5D17}"/>
                </a:ext>
              </a:extLst>
            </p:cNvPr>
            <p:cNvSpPr/>
            <p:nvPr/>
          </p:nvSpPr>
          <p:spPr bwMode="auto">
            <a:xfrm>
              <a:off x="4778183" y="5008682"/>
              <a:ext cx="1778574" cy="266189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62C489F7-B99C-FB57-1C86-532BA369DB44}"/>
              </a:ext>
            </a:extLst>
          </p:cNvPr>
          <p:cNvCxnSpPr>
            <a:cxnSpLocks/>
          </p:cNvCxnSpPr>
          <p:nvPr/>
        </p:nvCxnSpPr>
        <p:spPr bwMode="auto">
          <a:xfrm>
            <a:off x="1753782" y="2070386"/>
            <a:ext cx="808333" cy="324014"/>
          </a:xfrm>
          <a:prstGeom prst="straightConnector1">
            <a:avLst/>
          </a:prstGeom>
          <a:ln w="1905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DAEDD9D9-7F31-2DFF-E678-1D3AF15D235F}"/>
                  </a:ext>
                </a:extLst>
              </p:cNvPr>
              <p:cNvSpPr txBox="1"/>
              <p:nvPr/>
            </p:nvSpPr>
            <p:spPr>
              <a:xfrm>
                <a:off x="1581281" y="1482892"/>
                <a:ext cx="1284899" cy="523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>
                    <a:latin typeface="Arial" pitchFamily="34" charset="0"/>
                  </a:rPr>
                  <a:t>Embedding </a:t>
                </a:r>
              </a:p>
              <a:p>
                <a:pPr algn="ctr"/>
                <a:r>
                  <a:rPr lang="de-DE" sz="1400" b="1" dirty="0" err="1">
                    <a:latin typeface="Arial" pitchFamily="34" charset="0"/>
                  </a:rPr>
                  <a:t>function</a:t>
                </a:r>
                <a:r>
                  <a:rPr lang="de-DE" sz="1400" b="1" dirty="0">
                    <a:latin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l-GR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𝜱</m:t>
                    </m:r>
                  </m:oMath>
                </a14:m>
                <a:endParaRPr lang="en-US" sz="1400" b="1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DAEDD9D9-7F31-2DFF-E678-1D3AF15D23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1281" y="1482892"/>
                <a:ext cx="1284899" cy="523220"/>
              </a:xfrm>
              <a:prstGeom prst="rect">
                <a:avLst/>
              </a:prstGeom>
              <a:blipFill>
                <a:blip r:embed="rId4"/>
                <a:stretch>
                  <a:fillRect t="-1163" b="-1162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Geschweifte Klammer links 51">
            <a:extLst>
              <a:ext uri="{FF2B5EF4-FFF2-40B4-BE49-F238E27FC236}">
                <a16:creationId xmlns:a16="http://schemas.microsoft.com/office/drawing/2014/main" id="{D67EC0B6-01D4-E402-5D0A-016943EAACEA}"/>
              </a:ext>
            </a:extLst>
          </p:cNvPr>
          <p:cNvSpPr/>
          <p:nvPr/>
        </p:nvSpPr>
        <p:spPr bwMode="auto">
          <a:xfrm>
            <a:off x="1173953" y="1933204"/>
            <a:ext cx="194133" cy="997665"/>
          </a:xfrm>
          <a:prstGeom prst="leftBrace">
            <a:avLst>
              <a:gd name="adj1" fmla="val 55608"/>
              <a:gd name="adj2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104FB052-0976-B2ED-9F1E-F08E6CBF281E}"/>
              </a:ext>
            </a:extLst>
          </p:cNvPr>
          <p:cNvSpPr txBox="1"/>
          <p:nvPr/>
        </p:nvSpPr>
        <p:spPr>
          <a:xfrm>
            <a:off x="440568" y="2225927"/>
            <a:ext cx="878969" cy="508344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de-DE" sz="1600" b="1" dirty="0">
                <a:latin typeface="Arial" pitchFamily="34" charset="0"/>
              </a:rPr>
              <a:t>Text i</a:t>
            </a:r>
            <a:endParaRPr lang="de-DE" sz="1600" dirty="0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feld 53">
                <a:extLst>
                  <a:ext uri="{FF2B5EF4-FFF2-40B4-BE49-F238E27FC236}">
                    <a16:creationId xmlns:a16="http://schemas.microsoft.com/office/drawing/2014/main" id="{1F0B6FDF-4EF1-1227-1ED9-8B68E30408F8}"/>
                  </a:ext>
                </a:extLst>
              </p:cNvPr>
              <p:cNvSpPr txBox="1"/>
              <p:nvPr/>
            </p:nvSpPr>
            <p:spPr>
              <a:xfrm>
                <a:off x="1310186" y="1823608"/>
                <a:ext cx="454253" cy="123110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DE" dirty="0">
                  <a:latin typeface="Arial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de-DE" i="1" dirty="0">
                  <a:latin typeface="Cambria Math" panose="02040503050406030204" pitchFamily="18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de-DE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54" name="Textfeld 53">
                <a:extLst>
                  <a:ext uri="{FF2B5EF4-FFF2-40B4-BE49-F238E27FC236}">
                    <a16:creationId xmlns:a16="http://schemas.microsoft.com/office/drawing/2014/main" id="{1F0B6FDF-4EF1-1227-1ED9-8B68E3040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186" y="1823608"/>
                <a:ext cx="454253" cy="123110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hteck 54">
                <a:extLst>
                  <a:ext uri="{FF2B5EF4-FFF2-40B4-BE49-F238E27FC236}">
                    <a16:creationId xmlns:a16="http://schemas.microsoft.com/office/drawing/2014/main" id="{4D5DAF43-DB42-47C5-F5B1-713AD691F5B9}"/>
                  </a:ext>
                </a:extLst>
              </p:cNvPr>
              <p:cNvSpPr/>
              <p:nvPr/>
            </p:nvSpPr>
            <p:spPr bwMode="auto">
              <a:xfrm>
                <a:off x="2683022" y="2413694"/>
                <a:ext cx="1778574" cy="335509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de-DE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𝑡𝑒𝑥𝑡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55" name="Rechteck 54">
                <a:extLst>
                  <a:ext uri="{FF2B5EF4-FFF2-40B4-BE49-F238E27FC236}">
                    <a16:creationId xmlns:a16="http://schemas.microsoft.com/office/drawing/2014/main" id="{4D5DAF43-DB42-47C5-F5B1-713AD691F5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83022" y="2413694"/>
                <a:ext cx="1778574" cy="335509"/>
              </a:xfrm>
              <a:prstGeom prst="rect">
                <a:avLst/>
              </a:prstGeom>
              <a:blipFill>
                <a:blip r:embed="rId6"/>
                <a:stretch>
                  <a:fillRect b="-19298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06C8F65C-C6A2-8956-BF14-B6F678DE689C}"/>
              </a:ext>
            </a:extLst>
          </p:cNvPr>
          <p:cNvCxnSpPr>
            <a:cxnSpLocks/>
          </p:cNvCxnSpPr>
          <p:nvPr/>
        </p:nvCxnSpPr>
        <p:spPr bwMode="auto">
          <a:xfrm flipV="1">
            <a:off x="1764439" y="2607609"/>
            <a:ext cx="802593" cy="180174"/>
          </a:xfrm>
          <a:prstGeom prst="straightConnector1">
            <a:avLst/>
          </a:prstGeom>
          <a:ln w="1905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0070D6BF-C652-0634-CCF6-FF08A13C9453}"/>
              </a:ext>
            </a:extLst>
          </p:cNvPr>
          <p:cNvCxnSpPr>
            <a:cxnSpLocks/>
          </p:cNvCxnSpPr>
          <p:nvPr/>
        </p:nvCxnSpPr>
        <p:spPr bwMode="auto">
          <a:xfrm>
            <a:off x="1726966" y="2354839"/>
            <a:ext cx="844834" cy="94881"/>
          </a:xfrm>
          <a:prstGeom prst="straightConnector1">
            <a:avLst/>
          </a:prstGeom>
          <a:ln w="1905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3" name="Textfeld 62">
            <a:extLst>
              <a:ext uri="{FF2B5EF4-FFF2-40B4-BE49-F238E27FC236}">
                <a16:creationId xmlns:a16="http://schemas.microsoft.com/office/drawing/2014/main" id="{C692C09C-5CA4-3359-5945-D76989C1C418}"/>
              </a:ext>
            </a:extLst>
          </p:cNvPr>
          <p:cNvSpPr txBox="1"/>
          <p:nvPr/>
        </p:nvSpPr>
        <p:spPr>
          <a:xfrm>
            <a:off x="4488916" y="2384721"/>
            <a:ext cx="277035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b="1" dirty="0">
                <a:latin typeface="Arial" pitchFamily="34" charset="0"/>
              </a:rPr>
              <a:t>+</a:t>
            </a:r>
            <a:endParaRPr lang="en-US" sz="2400" b="1" dirty="0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feld 63">
                <a:extLst>
                  <a:ext uri="{FF2B5EF4-FFF2-40B4-BE49-F238E27FC236}">
                    <a16:creationId xmlns:a16="http://schemas.microsoft.com/office/drawing/2014/main" id="{A42CC538-8CA4-FE6C-4975-17DCB25D7AE2}"/>
                  </a:ext>
                </a:extLst>
              </p:cNvPr>
              <p:cNvSpPr txBox="1"/>
              <p:nvPr/>
            </p:nvSpPr>
            <p:spPr>
              <a:xfrm>
                <a:off x="4818043" y="1803416"/>
                <a:ext cx="2043833" cy="523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 err="1">
                    <a:latin typeface="Arial" pitchFamily="34" charset="0"/>
                  </a:rPr>
                  <a:t>Calibrated</a:t>
                </a:r>
                <a:r>
                  <a:rPr lang="de-DE" sz="1400" b="1" dirty="0">
                    <a:latin typeface="Arial" pitchFamily="34" charset="0"/>
                  </a:rPr>
                  <a:t> </a:t>
                </a:r>
                <a:r>
                  <a:rPr lang="de-DE" sz="1400" b="1" dirty="0" err="1">
                    <a:latin typeface="Arial" pitchFamily="34" charset="0"/>
                  </a:rPr>
                  <a:t>random</a:t>
                </a:r>
                <a:r>
                  <a:rPr lang="de-DE" sz="1400" b="1" dirty="0">
                    <a:latin typeface="Arial" pitchFamily="34" charset="0"/>
                  </a:rPr>
                  <a:t> </a:t>
                </a:r>
                <a:r>
                  <a:rPr lang="de-DE" sz="1400" b="1" dirty="0" err="1">
                    <a:latin typeface="Arial" pitchFamily="34" charset="0"/>
                  </a:rPr>
                  <a:t>noise</a:t>
                </a:r>
                <a:r>
                  <a:rPr lang="de-DE" sz="1400" b="1" dirty="0">
                    <a:latin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1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𝜼</m:t>
                    </m:r>
                  </m:oMath>
                </a14:m>
                <a:r>
                  <a:rPr lang="de-DE" sz="1400" b="1" dirty="0">
                    <a:latin typeface="Arial" pitchFamily="34" charset="0"/>
                  </a:rPr>
                  <a:t> (e.g., Laplace)</a:t>
                </a:r>
                <a:endParaRPr lang="en-US" sz="1400" b="1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64" name="Textfeld 63">
                <a:extLst>
                  <a:ext uri="{FF2B5EF4-FFF2-40B4-BE49-F238E27FC236}">
                    <a16:creationId xmlns:a16="http://schemas.microsoft.com/office/drawing/2014/main" id="{A42CC538-8CA4-FE6C-4975-17DCB25D7A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8043" y="1803416"/>
                <a:ext cx="2043833" cy="523220"/>
              </a:xfrm>
              <a:prstGeom prst="rect">
                <a:avLst/>
              </a:prstGeom>
              <a:blipFill>
                <a:blip r:embed="rId7"/>
                <a:stretch>
                  <a:fillRect l="-595" t="-2326" r="-298" b="-1046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Textfeld 66">
            <a:extLst>
              <a:ext uri="{FF2B5EF4-FFF2-40B4-BE49-F238E27FC236}">
                <a16:creationId xmlns:a16="http://schemas.microsoft.com/office/drawing/2014/main" id="{9A9328DD-9C8C-A24C-57C3-04F25CEAAF74}"/>
              </a:ext>
            </a:extLst>
          </p:cNvPr>
          <p:cNvSpPr txBox="1"/>
          <p:nvPr/>
        </p:nvSpPr>
        <p:spPr>
          <a:xfrm>
            <a:off x="6873253" y="2362995"/>
            <a:ext cx="277035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b="1" dirty="0">
                <a:latin typeface="Arial" pitchFamily="34" charset="0"/>
              </a:rPr>
              <a:t>=</a:t>
            </a:r>
            <a:endParaRPr lang="en-US" sz="2400" b="1" dirty="0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hteck 67">
                <a:extLst>
                  <a:ext uri="{FF2B5EF4-FFF2-40B4-BE49-F238E27FC236}">
                    <a16:creationId xmlns:a16="http://schemas.microsoft.com/office/drawing/2014/main" id="{28BF47A7-F644-45EC-6A04-EFD908E1DB7E}"/>
                  </a:ext>
                </a:extLst>
              </p:cNvPr>
              <p:cNvSpPr/>
              <p:nvPr/>
            </p:nvSpPr>
            <p:spPr bwMode="auto">
              <a:xfrm>
                <a:off x="7437065" y="2423535"/>
                <a:ext cx="1778574" cy="335509"/>
              </a:xfrm>
              <a:prstGeom prst="rect">
                <a:avLst/>
              </a:prstGeom>
              <a:solidFill>
                <a:schemeClr val="accent6"/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de-D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𝑝𝑟𝑖𝑣</m:t>
                          </m:r>
                        </m:sub>
                      </m:sSub>
                      <m:r>
                        <a:rPr lang="de-DE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𝑡𝑒𝑥𝑡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68" name="Rechteck 67">
                <a:extLst>
                  <a:ext uri="{FF2B5EF4-FFF2-40B4-BE49-F238E27FC236}">
                    <a16:creationId xmlns:a16="http://schemas.microsoft.com/office/drawing/2014/main" id="{28BF47A7-F644-45EC-6A04-EFD908E1DB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37065" y="2423535"/>
                <a:ext cx="1778574" cy="335509"/>
              </a:xfrm>
              <a:prstGeom prst="rect">
                <a:avLst/>
              </a:prstGeom>
              <a:blipFill>
                <a:blip r:embed="rId8"/>
                <a:stretch>
                  <a:fillRect b="-5263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hteck: abgerundete Ecken 69">
                <a:extLst>
                  <a:ext uri="{FF2B5EF4-FFF2-40B4-BE49-F238E27FC236}">
                    <a16:creationId xmlns:a16="http://schemas.microsoft.com/office/drawing/2014/main" id="{39986D2B-F27B-9E38-8DE5-01576D4B3D0B}"/>
                  </a:ext>
                </a:extLst>
              </p:cNvPr>
              <p:cNvSpPr/>
              <p:nvPr/>
            </p:nvSpPr>
            <p:spPr bwMode="auto">
              <a:xfrm>
                <a:off x="4532065" y="819367"/>
                <a:ext cx="6853270" cy="757006"/>
              </a:xfrm>
              <a:prstGeom prst="roundRect">
                <a:avLst>
                  <a:gd name="adj" fmla="val 7871"/>
                </a:avLst>
              </a:prstGeom>
              <a:solidFill>
                <a:schemeClr val="accent4">
                  <a:lumMod val="10000"/>
                  <a:lumOff val="90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Given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any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two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input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texts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i="0">
                        <a:latin typeface="Cambria Math" panose="02040503050406030204" pitchFamily="18" charset="0"/>
                      </a:rPr>
                      <m:t>t</m:t>
                    </m:r>
                    <m:r>
                      <a:rPr lang="de-DE" i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i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p>
                        <m:r>
                          <a:rPr lang="de-DE" i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, their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corresponding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outputs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of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the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differential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privacy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mechanism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de-DE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𝑝𝑟𝑖𝑣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are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𝜺</m:t>
                    </m:r>
                  </m:oMath>
                </a14:m>
                <a:r>
                  <a:rPr lang="de-DE" b="1" dirty="0">
                    <a:solidFill>
                      <a:schemeClr val="tx1"/>
                    </a:solidFill>
                    <a:cs typeface="Arial" pitchFamily="34" charset="0"/>
                  </a:rPr>
                  <a:t>-</a:t>
                </a:r>
                <a:r>
                  <a:rPr lang="de-DE" b="1" dirty="0" err="1">
                    <a:solidFill>
                      <a:schemeClr val="tx1"/>
                    </a:solidFill>
                    <a:cs typeface="Arial" pitchFamily="34" charset="0"/>
                  </a:rPr>
                  <a:t>indistinguishable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.  </a:t>
                </a:r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0" name="Rechteck: abgerundete Ecken 69">
                <a:extLst>
                  <a:ext uri="{FF2B5EF4-FFF2-40B4-BE49-F238E27FC236}">
                    <a16:creationId xmlns:a16="http://schemas.microsoft.com/office/drawing/2014/main" id="{39986D2B-F27B-9E38-8DE5-01576D4B3D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32065" y="819367"/>
                <a:ext cx="6853270" cy="757006"/>
              </a:xfrm>
              <a:prstGeom prst="roundRect">
                <a:avLst>
                  <a:gd name="adj" fmla="val 7871"/>
                </a:avLst>
              </a:prstGeom>
              <a:blipFill>
                <a:blip r:embed="rId9"/>
                <a:stretch>
                  <a:fillRect b="-2362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feld 70">
                <a:extLst>
                  <a:ext uri="{FF2B5EF4-FFF2-40B4-BE49-F238E27FC236}">
                    <a16:creationId xmlns:a16="http://schemas.microsoft.com/office/drawing/2014/main" id="{32C85079-1F20-5755-8F24-EA38B60DEDBC}"/>
                  </a:ext>
                </a:extLst>
              </p:cNvPr>
              <p:cNvSpPr txBox="1"/>
              <p:nvPr/>
            </p:nvSpPr>
            <p:spPr>
              <a:xfrm>
                <a:off x="4643005" y="3954819"/>
                <a:ext cx="2069840" cy="52322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400" b="1" dirty="0" err="1">
                    <a:latin typeface="Arial" pitchFamily="34" charset="0"/>
                  </a:rPr>
                  <a:t>Calibrated</a:t>
                </a:r>
                <a:r>
                  <a:rPr lang="de-DE" sz="1400" b="1" dirty="0">
                    <a:latin typeface="Arial" pitchFamily="34" charset="0"/>
                  </a:rPr>
                  <a:t> </a:t>
                </a:r>
                <a:r>
                  <a:rPr lang="de-DE" sz="1400" b="1" dirty="0" err="1">
                    <a:latin typeface="Arial" pitchFamily="34" charset="0"/>
                  </a:rPr>
                  <a:t>random</a:t>
                </a:r>
                <a:r>
                  <a:rPr lang="de-DE" sz="1400" b="1" dirty="0">
                    <a:latin typeface="Arial" pitchFamily="34" charset="0"/>
                  </a:rPr>
                  <a:t> </a:t>
                </a:r>
                <a:r>
                  <a:rPr lang="de-DE" sz="1400" b="1" dirty="0" err="1">
                    <a:latin typeface="Arial" pitchFamily="34" charset="0"/>
                  </a:rPr>
                  <a:t>noise</a:t>
                </a:r>
                <a:r>
                  <a:rPr lang="de-DE" sz="1400" b="1" dirty="0">
                    <a:latin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1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𝜼</m:t>
                    </m:r>
                  </m:oMath>
                </a14:m>
                <a:r>
                  <a:rPr lang="de-DE" sz="1400" b="1" dirty="0">
                    <a:latin typeface="Arial" pitchFamily="34" charset="0"/>
                  </a:rPr>
                  <a:t> (e.g., Laplace)</a:t>
                </a:r>
                <a:endParaRPr lang="en-US" sz="1400" b="1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71" name="Textfeld 70">
                <a:extLst>
                  <a:ext uri="{FF2B5EF4-FFF2-40B4-BE49-F238E27FC236}">
                    <a16:creationId xmlns:a16="http://schemas.microsoft.com/office/drawing/2014/main" id="{32C85079-1F20-5755-8F24-EA38B60DED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005" y="3954819"/>
                <a:ext cx="2069840" cy="523220"/>
              </a:xfrm>
              <a:prstGeom prst="rect">
                <a:avLst/>
              </a:prstGeom>
              <a:blipFill>
                <a:blip r:embed="rId7"/>
                <a:stretch>
                  <a:fillRect t="-2326" b="-1046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feld 71">
            <a:extLst>
              <a:ext uri="{FF2B5EF4-FFF2-40B4-BE49-F238E27FC236}">
                <a16:creationId xmlns:a16="http://schemas.microsoft.com/office/drawing/2014/main" id="{4ECB3E38-9287-1376-3312-D316B8E2E7E3}"/>
              </a:ext>
            </a:extLst>
          </p:cNvPr>
          <p:cNvSpPr txBox="1"/>
          <p:nvPr/>
        </p:nvSpPr>
        <p:spPr>
          <a:xfrm>
            <a:off x="7323035" y="1804773"/>
            <a:ext cx="1954529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b="1" dirty="0" err="1">
                <a:latin typeface="Arial" pitchFamily="34" charset="0"/>
              </a:rPr>
              <a:t>Privatized</a:t>
            </a:r>
            <a:r>
              <a:rPr lang="de-DE" sz="1400" b="1" dirty="0">
                <a:latin typeface="Arial" pitchFamily="34" charset="0"/>
              </a:rPr>
              <a:t> </a:t>
            </a:r>
            <a:r>
              <a:rPr lang="de-DE" sz="1400" b="1" dirty="0" err="1">
                <a:latin typeface="Arial" pitchFamily="34" charset="0"/>
              </a:rPr>
              <a:t>text</a:t>
            </a:r>
            <a:r>
              <a:rPr lang="de-DE" sz="1400" b="1" dirty="0">
                <a:latin typeface="Arial" pitchFamily="34" charset="0"/>
              </a:rPr>
              <a:t> </a:t>
            </a:r>
            <a:r>
              <a:rPr lang="de-DE" sz="1400" b="1" dirty="0" err="1">
                <a:latin typeface="Arial" pitchFamily="34" charset="0"/>
              </a:rPr>
              <a:t>embedding</a:t>
            </a:r>
            <a:r>
              <a:rPr lang="de-DE" sz="1400" b="1" dirty="0">
                <a:latin typeface="Arial" pitchFamily="34" charset="0"/>
              </a:rPr>
              <a:t> </a:t>
            </a:r>
            <a:r>
              <a:rPr lang="de-DE" sz="1400" b="1" dirty="0" err="1">
                <a:latin typeface="Arial" pitchFamily="34" charset="0"/>
              </a:rPr>
              <a:t>vector</a:t>
            </a:r>
            <a:endParaRPr lang="en-US" sz="1400" b="1" dirty="0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hteck: abgerundete Ecken 77">
                <a:extLst>
                  <a:ext uri="{FF2B5EF4-FFF2-40B4-BE49-F238E27FC236}">
                    <a16:creationId xmlns:a16="http://schemas.microsoft.com/office/drawing/2014/main" id="{203CA2CF-C434-21E4-DAA1-2F0D34330795}"/>
                  </a:ext>
                </a:extLst>
              </p:cNvPr>
              <p:cNvSpPr/>
              <p:nvPr/>
            </p:nvSpPr>
            <p:spPr bwMode="auto">
              <a:xfrm>
                <a:off x="4005122" y="5988467"/>
                <a:ext cx="6952088" cy="757006"/>
              </a:xfrm>
              <a:prstGeom prst="roundRect">
                <a:avLst>
                  <a:gd name="adj" fmla="val 7871"/>
                </a:avLst>
              </a:prstGeom>
              <a:solidFill>
                <a:schemeClr val="accent4">
                  <a:lumMod val="10000"/>
                  <a:lumOff val="90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Given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any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two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input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words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p>
                        <m:r>
                          <a:rPr lang="de-DE" i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, their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corresponding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outputs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of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the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differential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privacy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mechanism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de-DE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𝑝𝑟𝑖𝑣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are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𝜺</m:t>
                    </m:r>
                  </m:oMath>
                </a14:m>
                <a:r>
                  <a:rPr lang="de-DE" b="1" dirty="0">
                    <a:solidFill>
                      <a:schemeClr val="tx1"/>
                    </a:solidFill>
                    <a:cs typeface="Arial" pitchFamily="34" charset="0"/>
                  </a:rPr>
                  <a:t>-indistinguishable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.  </a:t>
                </a:r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8" name="Rechteck: abgerundete Ecken 77">
                <a:extLst>
                  <a:ext uri="{FF2B5EF4-FFF2-40B4-BE49-F238E27FC236}">
                    <a16:creationId xmlns:a16="http://schemas.microsoft.com/office/drawing/2014/main" id="{203CA2CF-C434-21E4-DAA1-2F0D343307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05122" y="5988467"/>
                <a:ext cx="6952088" cy="757006"/>
              </a:xfrm>
              <a:prstGeom prst="roundRect">
                <a:avLst>
                  <a:gd name="adj" fmla="val 7871"/>
                </a:avLst>
              </a:prstGeom>
              <a:blipFill>
                <a:blip r:embed="rId10"/>
                <a:stretch>
                  <a:fillRect r="-1313" b="-2362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hteck: abgerundete Ecken 78">
                <a:extLst>
                  <a:ext uri="{FF2B5EF4-FFF2-40B4-BE49-F238E27FC236}">
                    <a16:creationId xmlns:a16="http://schemas.microsoft.com/office/drawing/2014/main" id="{E106726B-F914-AF49-F9B7-D85EBE2D7C04}"/>
                  </a:ext>
                </a:extLst>
              </p:cNvPr>
              <p:cNvSpPr/>
              <p:nvPr/>
            </p:nvSpPr>
            <p:spPr bwMode="auto">
              <a:xfrm>
                <a:off x="4796405" y="5994476"/>
                <a:ext cx="7236145" cy="757006"/>
              </a:xfrm>
              <a:prstGeom prst="roundRect">
                <a:avLst>
                  <a:gd name="adj" fmla="val 7871"/>
                </a:avLst>
              </a:prstGeom>
              <a:solidFill>
                <a:schemeClr val="accent4">
                  <a:lumMod val="10000"/>
                  <a:lumOff val="90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Given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any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two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input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texts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de-DE" i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, their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corresponding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outputs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of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the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differential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privacy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mechanism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de-DE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𝑝𝑟𝑖𝑣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are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𝜺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∗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𝒏</m:t>
                    </m:r>
                  </m:oMath>
                </a14:m>
                <a:r>
                  <a:rPr lang="de-DE" b="1" dirty="0">
                    <a:solidFill>
                      <a:schemeClr val="tx1"/>
                    </a:solidFill>
                    <a:cs typeface="Arial" pitchFamily="34" charset="0"/>
                  </a:rPr>
                  <a:t>-indistinguishable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.  </a:t>
                </a:r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9" name="Rechteck: abgerundete Ecken 78">
                <a:extLst>
                  <a:ext uri="{FF2B5EF4-FFF2-40B4-BE49-F238E27FC236}">
                    <a16:creationId xmlns:a16="http://schemas.microsoft.com/office/drawing/2014/main" id="{E106726B-F914-AF49-F9B7-D85EBE2D7C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96405" y="5994476"/>
                <a:ext cx="7236145" cy="757006"/>
              </a:xfrm>
              <a:prstGeom prst="roundRect">
                <a:avLst>
                  <a:gd name="adj" fmla="val 7871"/>
                </a:avLst>
              </a:prstGeom>
              <a:blipFill>
                <a:blip r:embed="rId11"/>
                <a:stretch>
                  <a:fillRect b="-2362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feld 80">
            <a:extLst>
              <a:ext uri="{FF2B5EF4-FFF2-40B4-BE49-F238E27FC236}">
                <a16:creationId xmlns:a16="http://schemas.microsoft.com/office/drawing/2014/main" id="{318696DB-EC6B-2934-D409-83301249CD41}"/>
              </a:ext>
            </a:extLst>
          </p:cNvPr>
          <p:cNvSpPr txBox="1"/>
          <p:nvPr/>
        </p:nvSpPr>
        <p:spPr>
          <a:xfrm>
            <a:off x="297402" y="853391"/>
            <a:ext cx="4394951" cy="5604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de-DE" b="1" dirty="0" err="1">
                <a:latin typeface="Arial" pitchFamily="34" charset="0"/>
              </a:rPr>
              <a:t>Document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level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privacy</a:t>
            </a:r>
            <a:endParaRPr lang="de-DE" dirty="0">
              <a:latin typeface="Arial" pitchFamily="34" charset="0"/>
            </a:endParaRP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7822CF34-FB29-1A87-38A7-6DC2EC0BE2A9}"/>
              </a:ext>
            </a:extLst>
          </p:cNvPr>
          <p:cNvSpPr txBox="1"/>
          <p:nvPr/>
        </p:nvSpPr>
        <p:spPr>
          <a:xfrm>
            <a:off x="402434" y="3332775"/>
            <a:ext cx="4394951" cy="560410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de-DE" b="1" dirty="0">
                <a:latin typeface="Arial" pitchFamily="34" charset="0"/>
              </a:rPr>
              <a:t>Word </a:t>
            </a:r>
            <a:r>
              <a:rPr lang="de-DE" b="1" dirty="0" err="1">
                <a:latin typeface="Arial" pitchFamily="34" charset="0"/>
              </a:rPr>
              <a:t>level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privacy</a:t>
            </a:r>
            <a:endParaRPr lang="de-DE" dirty="0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feld 100">
                <a:extLst>
                  <a:ext uri="{FF2B5EF4-FFF2-40B4-BE49-F238E27FC236}">
                    <a16:creationId xmlns:a16="http://schemas.microsoft.com/office/drawing/2014/main" id="{5BD7651C-FA16-D374-E799-BFCA7DBB89AC}"/>
                  </a:ext>
                </a:extLst>
              </p:cNvPr>
              <p:cNvSpPr txBox="1"/>
              <p:nvPr/>
            </p:nvSpPr>
            <p:spPr>
              <a:xfrm>
                <a:off x="4924033" y="2312917"/>
                <a:ext cx="1857613" cy="50783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𝐿𝑎𝑝</m:t>
                      </m:r>
                    </m:oMath>
                  </m:oMathPara>
                </a14:m>
                <a:endParaRPr lang="de-DE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101" name="Textfeld 100">
                <a:extLst>
                  <a:ext uri="{FF2B5EF4-FFF2-40B4-BE49-F238E27FC236}">
                    <a16:creationId xmlns:a16="http://schemas.microsoft.com/office/drawing/2014/main" id="{5BD7651C-FA16-D374-E799-BFCA7DBB89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4033" y="2312917"/>
                <a:ext cx="1857613" cy="50783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49289E2B-5DEF-EBEE-9A2A-C371BA573804}"/>
              </a:ext>
            </a:extLst>
          </p:cNvPr>
          <p:cNvCxnSpPr>
            <a:cxnSpLocks/>
          </p:cNvCxnSpPr>
          <p:nvPr/>
        </p:nvCxnSpPr>
        <p:spPr bwMode="auto">
          <a:xfrm flipH="1">
            <a:off x="9416721" y="2277613"/>
            <a:ext cx="597532" cy="7944"/>
          </a:xfrm>
          <a:prstGeom prst="line">
            <a:avLst/>
          </a:prstGeom>
          <a:ln w="28575"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A035DD2F-764B-96CE-64AD-A6469B300208}"/>
              </a:ext>
            </a:extLst>
          </p:cNvPr>
          <p:cNvCxnSpPr>
            <a:cxnSpLocks/>
          </p:cNvCxnSpPr>
          <p:nvPr/>
        </p:nvCxnSpPr>
        <p:spPr bwMode="auto">
          <a:xfrm flipV="1">
            <a:off x="10014253" y="1576373"/>
            <a:ext cx="0" cy="709184"/>
          </a:xfrm>
          <a:prstGeom prst="line">
            <a:avLst/>
          </a:prstGeom>
          <a:ln w="28575">
            <a:solidFill>
              <a:srgbClr val="0065BD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7" name="Geschweifte Klammer links 106">
            <a:extLst>
              <a:ext uri="{FF2B5EF4-FFF2-40B4-BE49-F238E27FC236}">
                <a16:creationId xmlns:a16="http://schemas.microsoft.com/office/drawing/2014/main" id="{E2FD9F84-A307-9311-427B-7A6F35206A20}"/>
              </a:ext>
            </a:extLst>
          </p:cNvPr>
          <p:cNvSpPr/>
          <p:nvPr/>
        </p:nvSpPr>
        <p:spPr bwMode="auto">
          <a:xfrm>
            <a:off x="1095994" y="4578063"/>
            <a:ext cx="176425" cy="988037"/>
          </a:xfrm>
          <a:prstGeom prst="leftBrace">
            <a:avLst>
              <a:gd name="adj1" fmla="val 55608"/>
              <a:gd name="adj2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feld 107">
            <a:extLst>
              <a:ext uri="{FF2B5EF4-FFF2-40B4-BE49-F238E27FC236}">
                <a16:creationId xmlns:a16="http://schemas.microsoft.com/office/drawing/2014/main" id="{49F61C5D-973C-33D7-BB20-8D4615B55E74}"/>
              </a:ext>
            </a:extLst>
          </p:cNvPr>
          <p:cNvSpPr txBox="1"/>
          <p:nvPr/>
        </p:nvSpPr>
        <p:spPr>
          <a:xfrm>
            <a:off x="353250" y="4719168"/>
            <a:ext cx="878969" cy="508344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de-DE" sz="1600" b="1" dirty="0">
                <a:latin typeface="Arial" pitchFamily="34" charset="0"/>
              </a:rPr>
              <a:t>Text i</a:t>
            </a:r>
            <a:endParaRPr lang="de-DE" sz="1600" dirty="0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feld 108">
                <a:extLst>
                  <a:ext uri="{FF2B5EF4-FFF2-40B4-BE49-F238E27FC236}">
                    <a16:creationId xmlns:a16="http://schemas.microsoft.com/office/drawing/2014/main" id="{5EB236A7-D7D8-3E8A-9F40-333451F74011}"/>
                  </a:ext>
                </a:extLst>
              </p:cNvPr>
              <p:cNvSpPr txBox="1"/>
              <p:nvPr/>
            </p:nvSpPr>
            <p:spPr>
              <a:xfrm>
                <a:off x="1263389" y="4489208"/>
                <a:ext cx="454253" cy="158504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DE" dirty="0">
                  <a:latin typeface="Arial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de-DE" sz="1600" dirty="0">
                  <a:latin typeface="Arial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de-DE" dirty="0">
                  <a:latin typeface="Arial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de-DE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109" name="Textfeld 108">
                <a:extLst>
                  <a:ext uri="{FF2B5EF4-FFF2-40B4-BE49-F238E27FC236}">
                    <a16:creationId xmlns:a16="http://schemas.microsoft.com/office/drawing/2014/main" id="{5EB236A7-D7D8-3E8A-9F40-333451F740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3389" y="4489208"/>
                <a:ext cx="454253" cy="158504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Textfeld 109">
                <a:extLst>
                  <a:ext uri="{FF2B5EF4-FFF2-40B4-BE49-F238E27FC236}">
                    <a16:creationId xmlns:a16="http://schemas.microsoft.com/office/drawing/2014/main" id="{2EEA5D8B-F4BE-10FA-90DD-597281B96658}"/>
                  </a:ext>
                </a:extLst>
              </p:cNvPr>
              <p:cNvSpPr txBox="1"/>
              <p:nvPr/>
            </p:nvSpPr>
            <p:spPr>
              <a:xfrm>
                <a:off x="2773628" y="4476793"/>
                <a:ext cx="824713" cy="11387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de-D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dirty="0">
                  <a:latin typeface="Arial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de-DE" sz="1200" dirty="0">
                  <a:latin typeface="Arial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de-DE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de-DE" dirty="0">
                    <a:latin typeface="Arial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110" name="Textfeld 109">
                <a:extLst>
                  <a:ext uri="{FF2B5EF4-FFF2-40B4-BE49-F238E27FC236}">
                    <a16:creationId xmlns:a16="http://schemas.microsoft.com/office/drawing/2014/main" id="{2EEA5D8B-F4BE-10FA-90DD-597281B966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3628" y="4476793"/>
                <a:ext cx="824713" cy="1138773"/>
              </a:xfrm>
              <a:prstGeom prst="rect">
                <a:avLst/>
              </a:prstGeom>
              <a:blipFill>
                <a:blip r:embed="rId14"/>
                <a:stretch>
                  <a:fillRect l="-2222" r="-2222" b="-748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feld 113">
                <a:extLst>
                  <a:ext uri="{FF2B5EF4-FFF2-40B4-BE49-F238E27FC236}">
                    <a16:creationId xmlns:a16="http://schemas.microsoft.com/office/drawing/2014/main" id="{42BD0B15-0FC4-3976-2AE5-E5F16C426753}"/>
                  </a:ext>
                </a:extLst>
              </p:cNvPr>
              <p:cNvSpPr txBox="1"/>
              <p:nvPr/>
            </p:nvSpPr>
            <p:spPr>
              <a:xfrm>
                <a:off x="4888642" y="4427374"/>
                <a:ext cx="1385548" cy="50783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𝐿𝑎𝑝</m:t>
                      </m:r>
                    </m:oMath>
                  </m:oMathPara>
                </a14:m>
                <a:endParaRPr lang="de-DE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114" name="Textfeld 113">
                <a:extLst>
                  <a:ext uri="{FF2B5EF4-FFF2-40B4-BE49-F238E27FC236}">
                    <a16:creationId xmlns:a16="http://schemas.microsoft.com/office/drawing/2014/main" id="{42BD0B15-0FC4-3976-2AE5-E5F16C4267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642" y="4427374"/>
                <a:ext cx="1385548" cy="507831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6" name="Textfeld 115">
                <a:extLst>
                  <a:ext uri="{FF2B5EF4-FFF2-40B4-BE49-F238E27FC236}">
                    <a16:creationId xmlns:a16="http://schemas.microsoft.com/office/drawing/2014/main" id="{D03C2174-2CC4-D5EE-B377-04365A03621B}"/>
                  </a:ext>
                </a:extLst>
              </p:cNvPr>
              <p:cNvSpPr txBox="1"/>
              <p:nvPr/>
            </p:nvSpPr>
            <p:spPr>
              <a:xfrm>
                <a:off x="4901997" y="5169133"/>
                <a:ext cx="1385548" cy="50783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𝐿𝑎𝑝</m:t>
                      </m:r>
                    </m:oMath>
                  </m:oMathPara>
                </a14:m>
                <a:endParaRPr lang="de-DE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116" name="Textfeld 115">
                <a:extLst>
                  <a:ext uri="{FF2B5EF4-FFF2-40B4-BE49-F238E27FC236}">
                    <a16:creationId xmlns:a16="http://schemas.microsoft.com/office/drawing/2014/main" id="{D03C2174-2CC4-D5EE-B377-04365A0362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1997" y="5169133"/>
                <a:ext cx="1385548" cy="507831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6" name="Rechteck 125">
            <a:extLst>
              <a:ext uri="{FF2B5EF4-FFF2-40B4-BE49-F238E27FC236}">
                <a16:creationId xmlns:a16="http://schemas.microsoft.com/office/drawing/2014/main" id="{A6E9C737-E867-7811-C72C-AB8042D9FF78}"/>
              </a:ext>
            </a:extLst>
          </p:cNvPr>
          <p:cNvSpPr/>
          <p:nvPr/>
        </p:nvSpPr>
        <p:spPr bwMode="auto">
          <a:xfrm>
            <a:off x="7441869" y="4548196"/>
            <a:ext cx="1778574" cy="266189"/>
          </a:xfrm>
          <a:prstGeom prst="rect">
            <a:avLst/>
          </a:prstGeom>
          <a:solidFill>
            <a:schemeClr val="accent6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28" name="Rechteck 127">
            <a:extLst>
              <a:ext uri="{FF2B5EF4-FFF2-40B4-BE49-F238E27FC236}">
                <a16:creationId xmlns:a16="http://schemas.microsoft.com/office/drawing/2014/main" id="{8B5A2FE1-9546-0672-A5B8-29AB53A102AE}"/>
              </a:ext>
            </a:extLst>
          </p:cNvPr>
          <p:cNvSpPr/>
          <p:nvPr/>
        </p:nvSpPr>
        <p:spPr bwMode="auto">
          <a:xfrm>
            <a:off x="7441869" y="5299911"/>
            <a:ext cx="1778574" cy="266189"/>
          </a:xfrm>
          <a:prstGeom prst="rect">
            <a:avLst/>
          </a:prstGeom>
          <a:solidFill>
            <a:schemeClr val="accent6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0" name="Textfeld 129">
                <a:extLst>
                  <a:ext uri="{FF2B5EF4-FFF2-40B4-BE49-F238E27FC236}">
                    <a16:creationId xmlns:a16="http://schemas.microsoft.com/office/drawing/2014/main" id="{FF66E2AB-2635-F4AA-D0C5-F66DA6530E5C}"/>
                  </a:ext>
                </a:extLst>
              </p:cNvPr>
              <p:cNvSpPr txBox="1"/>
              <p:nvPr/>
            </p:nvSpPr>
            <p:spPr>
              <a:xfrm>
                <a:off x="7759254" y="4471904"/>
                <a:ext cx="1216459" cy="1243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de-DE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𝑝𝑟𝑖𝑣</m:t>
                              </m:r>
                            </m:sub>
                          </m:sSub>
                          <m:r>
                            <a:rPr lang="de-D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de-DE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b="0" dirty="0">
                  <a:latin typeface="Arial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de-DE" sz="1600" dirty="0">
                  <a:latin typeface="Arial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de-DE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de-DE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𝑝𝑟𝑖𝑣</m:t>
                              </m:r>
                            </m:sub>
                          </m:sSub>
                          <m:r>
                            <a:rPr lang="de-D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de-DE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b="0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130" name="Textfeld 129">
                <a:extLst>
                  <a:ext uri="{FF2B5EF4-FFF2-40B4-BE49-F238E27FC236}">
                    <a16:creationId xmlns:a16="http://schemas.microsoft.com/office/drawing/2014/main" id="{FF66E2AB-2635-F4AA-D0C5-F66DA6530E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9254" y="4471904"/>
                <a:ext cx="1216459" cy="1243161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4" name="Rechteck: abgerundete Ecken 133">
            <a:extLst>
              <a:ext uri="{FF2B5EF4-FFF2-40B4-BE49-F238E27FC236}">
                <a16:creationId xmlns:a16="http://schemas.microsoft.com/office/drawing/2014/main" id="{CF51D286-F306-279E-F53B-2A669F270F26}"/>
              </a:ext>
            </a:extLst>
          </p:cNvPr>
          <p:cNvSpPr/>
          <p:nvPr/>
        </p:nvSpPr>
        <p:spPr bwMode="auto">
          <a:xfrm>
            <a:off x="7270943" y="1738915"/>
            <a:ext cx="2139723" cy="1223063"/>
          </a:xfrm>
          <a:prstGeom prst="round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6" name="Rechteck: abgerundete Ecken 135">
            <a:extLst>
              <a:ext uri="{FF2B5EF4-FFF2-40B4-BE49-F238E27FC236}">
                <a16:creationId xmlns:a16="http://schemas.microsoft.com/office/drawing/2014/main" id="{D4916008-15B7-3836-7421-56A2AB3D9665}"/>
              </a:ext>
            </a:extLst>
          </p:cNvPr>
          <p:cNvSpPr/>
          <p:nvPr/>
        </p:nvSpPr>
        <p:spPr bwMode="auto">
          <a:xfrm>
            <a:off x="7253313" y="3785773"/>
            <a:ext cx="2139723" cy="1948197"/>
          </a:xfrm>
          <a:prstGeom prst="round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137" name="Gerader Verbinder 136">
            <a:extLst>
              <a:ext uri="{FF2B5EF4-FFF2-40B4-BE49-F238E27FC236}">
                <a16:creationId xmlns:a16="http://schemas.microsoft.com/office/drawing/2014/main" id="{A090F2BD-7039-F21A-98D5-3A4B2DB78940}"/>
              </a:ext>
            </a:extLst>
          </p:cNvPr>
          <p:cNvCxnSpPr>
            <a:cxnSpLocks/>
            <a:endCxn id="79" idx="0"/>
          </p:cNvCxnSpPr>
          <p:nvPr/>
        </p:nvCxnSpPr>
        <p:spPr bwMode="auto">
          <a:xfrm>
            <a:off x="8414478" y="5733256"/>
            <a:ext cx="0" cy="261220"/>
          </a:xfrm>
          <a:prstGeom prst="line">
            <a:avLst/>
          </a:prstGeom>
          <a:ln w="28575">
            <a:solidFill>
              <a:srgbClr val="0065BD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8" name="Rechteck: abgerundete Ecken 147">
            <a:extLst>
              <a:ext uri="{FF2B5EF4-FFF2-40B4-BE49-F238E27FC236}">
                <a16:creationId xmlns:a16="http://schemas.microsoft.com/office/drawing/2014/main" id="{A18609E1-31B1-B459-60EC-5872579FBF0A}"/>
              </a:ext>
            </a:extLst>
          </p:cNvPr>
          <p:cNvSpPr/>
          <p:nvPr/>
        </p:nvSpPr>
        <p:spPr bwMode="auto">
          <a:xfrm>
            <a:off x="9832798" y="4572444"/>
            <a:ext cx="1997313" cy="876920"/>
          </a:xfrm>
          <a:prstGeom prst="round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153" name="Gerader Verbinder 152">
            <a:extLst>
              <a:ext uri="{FF2B5EF4-FFF2-40B4-BE49-F238E27FC236}">
                <a16:creationId xmlns:a16="http://schemas.microsoft.com/office/drawing/2014/main" id="{BA4B3049-91B9-6A37-F71D-63969583F118}"/>
              </a:ext>
            </a:extLst>
          </p:cNvPr>
          <p:cNvCxnSpPr>
            <a:cxnSpLocks/>
          </p:cNvCxnSpPr>
          <p:nvPr/>
        </p:nvCxnSpPr>
        <p:spPr bwMode="auto">
          <a:xfrm>
            <a:off x="10989365" y="5449364"/>
            <a:ext cx="0" cy="545591"/>
          </a:xfrm>
          <a:prstGeom prst="line">
            <a:avLst/>
          </a:prstGeom>
          <a:ln w="28575">
            <a:solidFill>
              <a:srgbClr val="0065BD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6" name="Rechteck: abgerundete Ecken 155">
            <a:extLst>
              <a:ext uri="{FF2B5EF4-FFF2-40B4-BE49-F238E27FC236}">
                <a16:creationId xmlns:a16="http://schemas.microsoft.com/office/drawing/2014/main" id="{9CD05047-0F86-93C7-76D1-0ECBD5B8F341}"/>
              </a:ext>
            </a:extLst>
          </p:cNvPr>
          <p:cNvSpPr/>
          <p:nvPr/>
        </p:nvSpPr>
        <p:spPr bwMode="auto">
          <a:xfrm>
            <a:off x="9182102" y="6382999"/>
            <a:ext cx="586306" cy="281890"/>
          </a:xfrm>
          <a:prstGeom prst="roundRect">
            <a:avLst/>
          </a:prstGeom>
          <a:noFill/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5255FFD-0132-A6FF-043E-DBA8613D05E7}"/>
              </a:ext>
            </a:extLst>
          </p:cNvPr>
          <p:cNvSpPr txBox="1"/>
          <p:nvPr/>
        </p:nvSpPr>
        <p:spPr>
          <a:xfrm rot="5400000">
            <a:off x="2956326" y="4920827"/>
            <a:ext cx="56040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….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567DDCC-575E-5A9F-AEC0-6BA20ABEB153}"/>
              </a:ext>
            </a:extLst>
          </p:cNvPr>
          <p:cNvSpPr txBox="1"/>
          <p:nvPr/>
        </p:nvSpPr>
        <p:spPr>
          <a:xfrm rot="5400000">
            <a:off x="1227855" y="4928618"/>
            <a:ext cx="56040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….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303E4094-6F86-DE16-260D-6B4D5FE1ABF8}"/>
              </a:ext>
            </a:extLst>
          </p:cNvPr>
          <p:cNvSpPr txBox="1"/>
          <p:nvPr/>
        </p:nvSpPr>
        <p:spPr>
          <a:xfrm rot="5400000">
            <a:off x="1305623" y="2291033"/>
            <a:ext cx="56040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….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CD340F4-FBDE-D0EF-A1A6-8C28B6B145BD}"/>
              </a:ext>
            </a:extLst>
          </p:cNvPr>
          <p:cNvSpPr txBox="1"/>
          <p:nvPr/>
        </p:nvSpPr>
        <p:spPr>
          <a:xfrm rot="5400000">
            <a:off x="5375800" y="4923468"/>
            <a:ext cx="56040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….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94C1825D-1E97-B01E-6D84-DC60DCEB4513}"/>
              </a:ext>
            </a:extLst>
          </p:cNvPr>
          <p:cNvSpPr txBox="1"/>
          <p:nvPr/>
        </p:nvSpPr>
        <p:spPr>
          <a:xfrm rot="5400000">
            <a:off x="8050951" y="4917239"/>
            <a:ext cx="56040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….</a:t>
            </a:r>
            <a:endParaRPr lang="en-US" dirty="0">
              <a:latin typeface="Arial" pitchFamily="34" charset="0"/>
            </a:endParaRPr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7ED00164-FDFC-8873-9754-589FD287D5E4}"/>
              </a:ext>
            </a:extLst>
          </p:cNvPr>
          <p:cNvCxnSpPr>
            <a:cxnSpLocks/>
          </p:cNvCxnSpPr>
          <p:nvPr/>
        </p:nvCxnSpPr>
        <p:spPr bwMode="auto">
          <a:xfrm flipV="1">
            <a:off x="1741834" y="2532503"/>
            <a:ext cx="829966" cy="22270"/>
          </a:xfrm>
          <a:prstGeom prst="straightConnector1">
            <a:avLst/>
          </a:prstGeom>
          <a:ln w="1905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Geschweifte Klammer links 8">
            <a:extLst>
              <a:ext uri="{FF2B5EF4-FFF2-40B4-BE49-F238E27FC236}">
                <a16:creationId xmlns:a16="http://schemas.microsoft.com/office/drawing/2014/main" id="{1E6680FF-AE43-E84B-8515-E3172C82349C}"/>
              </a:ext>
            </a:extLst>
          </p:cNvPr>
          <p:cNvSpPr/>
          <p:nvPr/>
        </p:nvSpPr>
        <p:spPr bwMode="auto">
          <a:xfrm rot="10800000">
            <a:off x="9458543" y="4513504"/>
            <a:ext cx="217849" cy="1102061"/>
          </a:xfrm>
          <a:prstGeom prst="leftBrace">
            <a:avLst>
              <a:gd name="adj1" fmla="val 55608"/>
              <a:gd name="adj2" fmla="val 5000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0437A90-AE76-2461-96C7-340DC7634636}"/>
              </a:ext>
            </a:extLst>
          </p:cNvPr>
          <p:cNvSpPr txBox="1"/>
          <p:nvPr/>
        </p:nvSpPr>
        <p:spPr>
          <a:xfrm>
            <a:off x="9898977" y="4711666"/>
            <a:ext cx="1997313" cy="646331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de-DE" b="1" dirty="0" err="1">
                <a:latin typeface="Arial" pitchFamily="34" charset="0"/>
              </a:rPr>
              <a:t>Document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level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privacy</a:t>
            </a:r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3724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8" grpId="0"/>
      <p:bldP spid="10" grpId="0"/>
      <p:bldP spid="12" grpId="0"/>
      <p:bldP spid="48" grpId="0"/>
      <p:bldP spid="52" grpId="0" animBg="1"/>
      <p:bldP spid="53" grpId="0"/>
      <p:bldP spid="54" grpId="0"/>
      <p:bldP spid="55" grpId="0" animBg="1"/>
      <p:bldP spid="63" grpId="0"/>
      <p:bldP spid="64" grpId="0"/>
      <p:bldP spid="67" grpId="0"/>
      <p:bldP spid="68" grpId="0" animBg="1"/>
      <p:bldP spid="70" grpId="0" animBg="1"/>
      <p:bldP spid="71" grpId="0"/>
      <p:bldP spid="72" grpId="0"/>
      <p:bldP spid="78" grpId="0" animBg="1"/>
      <p:bldP spid="78" grpId="1" animBg="1"/>
      <p:bldP spid="79" grpId="0" animBg="1"/>
      <p:bldP spid="81" grpId="0"/>
      <p:bldP spid="82" grpId="0"/>
      <p:bldP spid="101" grpId="0"/>
      <p:bldP spid="107" grpId="0" animBg="1"/>
      <p:bldP spid="108" grpId="0"/>
      <p:bldP spid="109" grpId="0"/>
      <p:bldP spid="110" grpId="0"/>
      <p:bldP spid="114" grpId="0"/>
      <p:bldP spid="116" grpId="0"/>
      <p:bldP spid="126" grpId="0" animBg="1"/>
      <p:bldP spid="128" grpId="0" animBg="1"/>
      <p:bldP spid="130" grpId="0"/>
      <p:bldP spid="134" grpId="0" animBg="1"/>
      <p:bldP spid="136" grpId="0" animBg="1"/>
      <p:bldP spid="136" grpId="1" animBg="1"/>
      <p:bldP spid="148" grpId="0" animBg="1"/>
      <p:bldP spid="156" grpId="0" animBg="1"/>
      <p:bldP spid="3" grpId="0"/>
      <p:bldP spid="7" grpId="0"/>
      <p:bldP spid="14" grpId="0"/>
      <p:bldP spid="15" grpId="0"/>
      <p:bldP spid="9" grpId="0" animBg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23735F58-6C47-BF06-E822-64FC36792CCF}"/>
              </a:ext>
            </a:extLst>
          </p:cNvPr>
          <p:cNvSpPr/>
          <p:nvPr/>
        </p:nvSpPr>
        <p:spPr bwMode="auto">
          <a:xfrm>
            <a:off x="-567" y="3357340"/>
            <a:ext cx="12192000" cy="5037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1. Motivation</a:t>
            </a:r>
          </a:p>
          <a:p>
            <a:pPr>
              <a:lnSpc>
                <a:spcPct val="150000"/>
              </a:lnSpc>
            </a:pPr>
            <a:r>
              <a:rPr lang="en-US" dirty="0"/>
              <a:t>2. Research Questions</a:t>
            </a:r>
          </a:p>
          <a:p>
            <a:pPr>
              <a:lnSpc>
                <a:spcPct val="150000"/>
              </a:lnSpc>
            </a:pPr>
            <a:r>
              <a:rPr lang="en-US" dirty="0"/>
              <a:t>3. Methodology</a:t>
            </a:r>
          </a:p>
          <a:p>
            <a:pPr>
              <a:lnSpc>
                <a:spcPct val="150000"/>
              </a:lnSpc>
            </a:pPr>
            <a:r>
              <a:rPr lang="en-US" dirty="0"/>
              <a:t>4. Initial Findings</a:t>
            </a:r>
          </a:p>
          <a:p>
            <a:pPr>
              <a:lnSpc>
                <a:spcPct val="150000"/>
              </a:lnSpc>
            </a:pPr>
            <a:r>
              <a:rPr lang="en-US" dirty="0"/>
              <a:t>5. Next Steps</a:t>
            </a:r>
          </a:p>
          <a:p>
            <a:pPr>
              <a:lnSpc>
                <a:spcPct val="150000"/>
              </a:lnSpc>
            </a:pPr>
            <a:r>
              <a:rPr lang="en-US" dirty="0"/>
              <a:t>6. 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903" y="246"/>
            <a:ext cx="10586099" cy="720725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093877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8043E5-DE53-2F7D-D062-981E0E96D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Timeline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8F51DC-A4B8-DEC6-D032-C005BD8EF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6A562A-9215-A9F5-D1A3-E4D114648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DBDBCB-F0C2-CDBB-541A-B4F754FD0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graphicFrame>
        <p:nvGraphicFramePr>
          <p:cNvPr id="11" name="Tabelle 11">
            <a:extLst>
              <a:ext uri="{FF2B5EF4-FFF2-40B4-BE49-F238E27FC236}">
                <a16:creationId xmlns:a16="http://schemas.microsoft.com/office/drawing/2014/main" id="{61555474-5B8C-EC96-6C1E-4E160FE2E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389885"/>
              </p:ext>
            </p:extLst>
          </p:nvPr>
        </p:nvGraphicFramePr>
        <p:xfrm>
          <a:off x="479375" y="2105877"/>
          <a:ext cx="10656000" cy="3816424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3168000">
                  <a:extLst>
                    <a:ext uri="{9D8B030D-6E8A-4147-A177-3AD203B41FA5}">
                      <a16:colId xmlns:a16="http://schemas.microsoft.com/office/drawing/2014/main" val="1371342352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136234360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39538158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492448925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535238902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2582293934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1173214470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921958664"/>
                    </a:ext>
                  </a:extLst>
                </a:gridCol>
                <a:gridCol w="936000">
                  <a:extLst>
                    <a:ext uri="{9D8B030D-6E8A-4147-A177-3AD203B41FA5}">
                      <a16:colId xmlns:a16="http://schemas.microsoft.com/office/drawing/2014/main" val="1619463282"/>
                    </a:ext>
                  </a:extLst>
                </a:gridCol>
              </a:tblGrid>
              <a:tr h="477053">
                <a:tc>
                  <a:txBody>
                    <a:bodyPr/>
                    <a:lstStyle/>
                    <a:p>
                      <a:pPr algn="l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chemeClr val="tx1"/>
                          </a:solidFill>
                        </a:rPr>
                        <a:t>May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chemeClr val="tx1"/>
                          </a:solidFill>
                        </a:rPr>
                        <a:t>Jun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chemeClr val="tx1"/>
                          </a:solidFill>
                        </a:rPr>
                        <a:t>Jul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chemeClr val="tx1"/>
                          </a:solidFill>
                        </a:rPr>
                        <a:t>Aug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chemeClr val="tx1"/>
                          </a:solidFill>
                        </a:rPr>
                        <a:t>Sep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err="1">
                          <a:solidFill>
                            <a:schemeClr val="tx1"/>
                          </a:solidFill>
                        </a:rPr>
                        <a:t>Oct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>
                          <a:solidFill>
                            <a:schemeClr val="tx1"/>
                          </a:solidFill>
                        </a:rPr>
                        <a:t>Nov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1" dirty="0" err="1">
                          <a:solidFill>
                            <a:schemeClr val="tx1"/>
                          </a:solidFill>
                        </a:rPr>
                        <a:t>Dec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1313813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algn="l"/>
                      <a:r>
                        <a:rPr lang="de-DE" b="0" dirty="0" err="1">
                          <a:solidFill>
                            <a:schemeClr val="tx1"/>
                          </a:solidFill>
                        </a:rPr>
                        <a:t>Literature</a:t>
                      </a:r>
                      <a:r>
                        <a:rPr lang="de-DE" b="0" dirty="0">
                          <a:solidFill>
                            <a:schemeClr val="tx1"/>
                          </a:solidFill>
                        </a:rPr>
                        <a:t> Review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6175457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algn="l"/>
                      <a:r>
                        <a:rPr lang="de-DE" b="0" dirty="0">
                          <a:solidFill>
                            <a:schemeClr val="tx1"/>
                          </a:solidFill>
                        </a:rPr>
                        <a:t>Plan Experiments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371824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>
                          <a:solidFill>
                            <a:schemeClr val="tx1"/>
                          </a:solidFill>
                        </a:rPr>
                        <a:t>Data </a:t>
                      </a:r>
                      <a:r>
                        <a:rPr lang="de-DE" b="0" dirty="0" err="1">
                          <a:solidFill>
                            <a:schemeClr val="tx1"/>
                          </a:solidFill>
                        </a:rPr>
                        <a:t>Preprocessing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6228874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>
                          <a:solidFill>
                            <a:schemeClr val="tx1"/>
                          </a:solidFill>
                        </a:rPr>
                        <a:t>Experiments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7708211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>
                          <a:solidFill>
                            <a:schemeClr val="tx1"/>
                          </a:solidFill>
                        </a:rPr>
                        <a:t>Evaluation </a:t>
                      </a:r>
                      <a:r>
                        <a:rPr lang="de-DE" b="0" dirty="0" err="1">
                          <a:solidFill>
                            <a:schemeClr val="tx1"/>
                          </a:solidFill>
                        </a:rPr>
                        <a:t>of</a:t>
                      </a:r>
                      <a:r>
                        <a:rPr lang="de-DE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b="0" dirty="0" err="1">
                          <a:solidFill>
                            <a:schemeClr val="tx1"/>
                          </a:solidFill>
                        </a:rPr>
                        <a:t>Results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286939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algn="l"/>
                      <a:r>
                        <a:rPr lang="de-DE" b="0" dirty="0">
                          <a:solidFill>
                            <a:schemeClr val="tx1"/>
                          </a:solidFill>
                        </a:rPr>
                        <a:t>Writing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0512218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algn="l"/>
                      <a:r>
                        <a:rPr lang="de-DE" b="0" dirty="0" err="1">
                          <a:solidFill>
                            <a:schemeClr val="tx1"/>
                          </a:solidFill>
                        </a:rPr>
                        <a:t>Editing</a:t>
                      </a:r>
                      <a:r>
                        <a:rPr lang="de-DE" b="0" dirty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de-DE" b="0" dirty="0" err="1">
                          <a:solidFill>
                            <a:schemeClr val="tx1"/>
                          </a:solidFill>
                        </a:rPr>
                        <a:t>Revisions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422068"/>
                  </a:ext>
                </a:extLst>
              </a:tr>
            </a:tbl>
          </a:graphicData>
        </a:graphic>
      </p:graphicFrame>
      <p:sp>
        <p:nvSpPr>
          <p:cNvPr id="15" name="Rechteck 14">
            <a:extLst>
              <a:ext uri="{FF2B5EF4-FFF2-40B4-BE49-F238E27FC236}">
                <a16:creationId xmlns:a16="http://schemas.microsoft.com/office/drawing/2014/main" id="{0AF6ADFB-4D8B-409F-F0B5-8FB6FAE10D09}"/>
              </a:ext>
            </a:extLst>
          </p:cNvPr>
          <p:cNvSpPr/>
          <p:nvPr/>
        </p:nvSpPr>
        <p:spPr bwMode="auto">
          <a:xfrm>
            <a:off x="4226093" y="1198929"/>
            <a:ext cx="1600512" cy="472339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b="1" dirty="0">
                <a:solidFill>
                  <a:schemeClr val="tx1"/>
                </a:solidFill>
                <a:cs typeface="Arial" pitchFamily="34" charset="0"/>
              </a:rPr>
              <a:t>Registration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15th Jun 2023</a:t>
            </a:r>
            <a:endParaRPr lang="en-US" sz="1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82D599C-2D93-0A23-B4AA-22D0EA98F3AA}"/>
              </a:ext>
            </a:extLst>
          </p:cNvPr>
          <p:cNvSpPr/>
          <p:nvPr/>
        </p:nvSpPr>
        <p:spPr bwMode="auto">
          <a:xfrm>
            <a:off x="10060152" y="1149938"/>
            <a:ext cx="1449035" cy="472339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b="1" dirty="0">
                <a:solidFill>
                  <a:schemeClr val="tx1"/>
                </a:solidFill>
                <a:cs typeface="Arial" pitchFamily="34" charset="0"/>
              </a:rPr>
              <a:t>Submission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15th </a:t>
            </a:r>
            <a:r>
              <a:rPr lang="de-DE" sz="1400" dirty="0" err="1">
                <a:solidFill>
                  <a:schemeClr val="tx1"/>
                </a:solidFill>
                <a:cs typeface="Arial" pitchFamily="34" charset="0"/>
              </a:rPr>
              <a:t>Dec</a:t>
            </a:r>
            <a:r>
              <a:rPr lang="de-DE" sz="1400" dirty="0">
                <a:solidFill>
                  <a:schemeClr val="tx1"/>
                </a:solidFill>
                <a:cs typeface="Arial" pitchFamily="34" charset="0"/>
              </a:rPr>
              <a:t> 2023</a:t>
            </a:r>
            <a:endParaRPr lang="en-US" sz="1400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932AE41D-EA65-2B19-1E3E-F7E1ECDCB9C5}"/>
              </a:ext>
            </a:extLst>
          </p:cNvPr>
          <p:cNvGrpSpPr/>
          <p:nvPr/>
        </p:nvGrpSpPr>
        <p:grpSpPr>
          <a:xfrm>
            <a:off x="6672064" y="1916832"/>
            <a:ext cx="2" cy="3998346"/>
            <a:chOff x="4659023" y="1338866"/>
            <a:chExt cx="2" cy="3998346"/>
          </a:xfrm>
        </p:grpSpPr>
        <p:cxnSp>
          <p:nvCxnSpPr>
            <p:cNvPr id="8" name="Gerader Verbinder 7">
              <a:extLst>
                <a:ext uri="{FF2B5EF4-FFF2-40B4-BE49-F238E27FC236}">
                  <a16:creationId xmlns:a16="http://schemas.microsoft.com/office/drawing/2014/main" id="{21EC77BB-A4F2-73A7-F988-9DDDB461EA2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59025" y="2007227"/>
              <a:ext cx="0" cy="3329985"/>
            </a:xfrm>
            <a:prstGeom prst="line">
              <a:avLst/>
            </a:prstGeom>
            <a:ln>
              <a:solidFill>
                <a:srgbClr val="C00000"/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6D81CA03-D275-08C5-98F6-2DBF5881DF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59023" y="1338866"/>
              <a:ext cx="2" cy="181922"/>
            </a:xfrm>
            <a:prstGeom prst="line">
              <a:avLst/>
            </a:prstGeom>
            <a:ln>
              <a:solidFill>
                <a:srgbClr val="C00000"/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" name="Gruppieren 47">
            <a:extLst>
              <a:ext uri="{FF2B5EF4-FFF2-40B4-BE49-F238E27FC236}">
                <a16:creationId xmlns:a16="http://schemas.microsoft.com/office/drawing/2014/main" id="{67FDA14A-E210-B920-5D99-69B98345DAFC}"/>
              </a:ext>
            </a:extLst>
          </p:cNvPr>
          <p:cNvGrpSpPr/>
          <p:nvPr/>
        </p:nvGrpSpPr>
        <p:grpSpPr>
          <a:xfrm>
            <a:off x="10682269" y="1668556"/>
            <a:ext cx="2" cy="4246622"/>
            <a:chOff x="10784670" y="1671267"/>
            <a:chExt cx="2" cy="4246622"/>
          </a:xfrm>
        </p:grpSpPr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08688EE6-FE9F-9D54-4AF7-55BCEE66678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84672" y="2587904"/>
              <a:ext cx="0" cy="3329985"/>
            </a:xfrm>
            <a:prstGeom prst="line">
              <a:avLst/>
            </a:prstGeom>
            <a:ln>
              <a:solidFill>
                <a:srgbClr val="C00000"/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9DEF60BA-8BD4-896C-031D-6123FD6F5CD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0784670" y="1671267"/>
              <a:ext cx="0" cy="434609"/>
            </a:xfrm>
            <a:prstGeom prst="line">
              <a:avLst/>
            </a:prstGeom>
            <a:ln>
              <a:solidFill>
                <a:srgbClr val="C00000"/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5" name="Rechteck 44">
            <a:extLst>
              <a:ext uri="{FF2B5EF4-FFF2-40B4-BE49-F238E27FC236}">
                <a16:creationId xmlns:a16="http://schemas.microsoft.com/office/drawing/2014/main" id="{70A8F4E6-A3EA-D869-D1B8-9FC7FF300CC3}"/>
              </a:ext>
            </a:extLst>
          </p:cNvPr>
          <p:cNvSpPr/>
          <p:nvPr/>
        </p:nvSpPr>
        <p:spPr bwMode="auto">
          <a:xfrm>
            <a:off x="9264352" y="5517232"/>
            <a:ext cx="957574" cy="36004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EC84D7E3-2BC4-FB39-2BCB-6E83D597B269}"/>
              </a:ext>
            </a:extLst>
          </p:cNvPr>
          <p:cNvSpPr/>
          <p:nvPr/>
        </p:nvSpPr>
        <p:spPr bwMode="auto">
          <a:xfrm>
            <a:off x="5519936" y="5013176"/>
            <a:ext cx="4105213" cy="349046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365ED048-71C0-FD25-1EE3-2C08FE925729}"/>
              </a:ext>
            </a:extLst>
          </p:cNvPr>
          <p:cNvSpPr/>
          <p:nvPr/>
        </p:nvSpPr>
        <p:spPr bwMode="auto">
          <a:xfrm>
            <a:off x="6672064" y="3625152"/>
            <a:ext cx="511374" cy="370757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5AAE882A-3A63-2A09-29F4-283A5AADA88E}"/>
              </a:ext>
            </a:extLst>
          </p:cNvPr>
          <p:cNvSpPr/>
          <p:nvPr/>
        </p:nvSpPr>
        <p:spPr bwMode="auto">
          <a:xfrm>
            <a:off x="6816080" y="4064806"/>
            <a:ext cx="1849963" cy="370757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427E969D-BF9C-7B30-BCC2-AF9BD7571100}"/>
              </a:ext>
            </a:extLst>
          </p:cNvPr>
          <p:cNvSpPr/>
          <p:nvPr/>
        </p:nvSpPr>
        <p:spPr bwMode="auto">
          <a:xfrm>
            <a:off x="8337908" y="4547332"/>
            <a:ext cx="926437" cy="370757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3943E230-BD80-85B8-E6A7-0A66C2445BAC}"/>
              </a:ext>
            </a:extLst>
          </p:cNvPr>
          <p:cNvSpPr/>
          <p:nvPr/>
        </p:nvSpPr>
        <p:spPr bwMode="auto">
          <a:xfrm>
            <a:off x="5937343" y="3099385"/>
            <a:ext cx="734721" cy="370757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2EF1BFEA-B3AA-1118-D52E-5EAE9FB4381D}"/>
              </a:ext>
            </a:extLst>
          </p:cNvPr>
          <p:cNvGrpSpPr/>
          <p:nvPr/>
        </p:nvGrpSpPr>
        <p:grpSpPr>
          <a:xfrm>
            <a:off x="5026349" y="1671268"/>
            <a:ext cx="0" cy="4251033"/>
            <a:chOff x="4659025" y="1086179"/>
            <a:chExt cx="0" cy="4251033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2C7189AF-5941-CF88-5200-43B060DABF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59025" y="2007227"/>
              <a:ext cx="0" cy="3329985"/>
            </a:xfrm>
            <a:prstGeom prst="line">
              <a:avLst/>
            </a:prstGeom>
            <a:ln>
              <a:solidFill>
                <a:srgbClr val="C00000"/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Gerader Verbinder 8">
              <a:extLst>
                <a:ext uri="{FF2B5EF4-FFF2-40B4-BE49-F238E27FC236}">
                  <a16:creationId xmlns:a16="http://schemas.microsoft.com/office/drawing/2014/main" id="{A656DA9F-0A1A-63F3-7851-A64A07851A3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59025" y="1086179"/>
              <a:ext cx="0" cy="434609"/>
            </a:xfrm>
            <a:prstGeom prst="line">
              <a:avLst/>
            </a:prstGeom>
            <a:ln>
              <a:solidFill>
                <a:srgbClr val="C00000"/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Rechteck 11">
            <a:extLst>
              <a:ext uri="{FF2B5EF4-FFF2-40B4-BE49-F238E27FC236}">
                <a16:creationId xmlns:a16="http://schemas.microsoft.com/office/drawing/2014/main" id="{096F4138-D47C-6C05-6407-4A3AD481A089}"/>
              </a:ext>
            </a:extLst>
          </p:cNvPr>
          <p:cNvSpPr/>
          <p:nvPr/>
        </p:nvSpPr>
        <p:spPr bwMode="auto">
          <a:xfrm>
            <a:off x="5652236" y="1193669"/>
            <a:ext cx="2088825" cy="472339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b="1" dirty="0">
                <a:solidFill>
                  <a:srgbClr val="C00000"/>
                </a:solidFill>
                <a:cs typeface="Arial" pitchFamily="34" charset="0"/>
              </a:rPr>
              <a:t>Kick-off </a:t>
            </a:r>
            <a:r>
              <a:rPr lang="de-DE" sz="1400" b="1" dirty="0" err="1">
                <a:solidFill>
                  <a:srgbClr val="C00000"/>
                </a:solidFill>
                <a:cs typeface="Arial" pitchFamily="34" charset="0"/>
              </a:rPr>
              <a:t>Presentation</a:t>
            </a:r>
            <a:endParaRPr lang="de-DE" sz="1400" b="1" dirty="0">
              <a:solidFill>
                <a:srgbClr val="C00000"/>
              </a:solidFill>
              <a:cs typeface="Arial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>
                <a:solidFill>
                  <a:srgbClr val="C00000"/>
                </a:solidFill>
                <a:cs typeface="Arial" pitchFamily="34" charset="0"/>
              </a:rPr>
              <a:t>7th Aug 2023</a:t>
            </a:r>
            <a:endParaRPr lang="en-US" sz="1400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14" name="Grafik 13" descr="Markierung mit einfarbiger Füllung">
            <a:extLst>
              <a:ext uri="{FF2B5EF4-FFF2-40B4-BE49-F238E27FC236}">
                <a16:creationId xmlns:a16="http://schemas.microsoft.com/office/drawing/2014/main" id="{03A6B404-D998-3219-93CE-7ED7179304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35894" y="1604220"/>
            <a:ext cx="472339" cy="472339"/>
          </a:xfrm>
          <a:prstGeom prst="rect">
            <a:avLst/>
          </a:prstGeom>
        </p:spPr>
      </p:pic>
      <p:sp>
        <p:nvSpPr>
          <p:cNvPr id="47" name="Rechteck 46">
            <a:extLst>
              <a:ext uri="{FF2B5EF4-FFF2-40B4-BE49-F238E27FC236}">
                <a16:creationId xmlns:a16="http://schemas.microsoft.com/office/drawing/2014/main" id="{C53C8DF2-7C5A-978C-5970-34ABA056FC33}"/>
              </a:ext>
            </a:extLst>
          </p:cNvPr>
          <p:cNvSpPr/>
          <p:nvPr/>
        </p:nvSpPr>
        <p:spPr bwMode="auto">
          <a:xfrm>
            <a:off x="4583833" y="2628781"/>
            <a:ext cx="1872200" cy="36004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23605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Alisha Riecker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/>
              <a:t>alisha.riecker@tum.de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23735F58-6C47-BF06-E822-64FC36792CCF}"/>
              </a:ext>
            </a:extLst>
          </p:cNvPr>
          <p:cNvSpPr/>
          <p:nvPr/>
        </p:nvSpPr>
        <p:spPr bwMode="auto">
          <a:xfrm>
            <a:off x="0" y="981076"/>
            <a:ext cx="12192000" cy="5037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1. Motivation</a:t>
            </a:r>
          </a:p>
          <a:p>
            <a:pPr>
              <a:lnSpc>
                <a:spcPct val="150000"/>
              </a:lnSpc>
            </a:pPr>
            <a:r>
              <a:rPr lang="en-US" dirty="0"/>
              <a:t>2. Research Questions</a:t>
            </a:r>
          </a:p>
          <a:p>
            <a:pPr>
              <a:lnSpc>
                <a:spcPct val="150000"/>
              </a:lnSpc>
            </a:pPr>
            <a:r>
              <a:rPr lang="en-US" dirty="0"/>
              <a:t>3. Methodology</a:t>
            </a:r>
          </a:p>
          <a:p>
            <a:pPr>
              <a:lnSpc>
                <a:spcPct val="150000"/>
              </a:lnSpc>
            </a:pPr>
            <a:r>
              <a:rPr lang="en-US" dirty="0"/>
              <a:t>4. Initial Findings</a:t>
            </a:r>
          </a:p>
          <a:p>
            <a:pPr>
              <a:lnSpc>
                <a:spcPct val="150000"/>
              </a:lnSpc>
            </a:pPr>
            <a:r>
              <a:rPr lang="en-US" dirty="0"/>
              <a:t>5. Next Steps</a:t>
            </a:r>
          </a:p>
          <a:p>
            <a:pPr>
              <a:lnSpc>
                <a:spcPct val="150000"/>
              </a:lnSpc>
            </a:pPr>
            <a:r>
              <a:rPr lang="en-US" dirty="0"/>
              <a:t>6. 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903" y="246"/>
            <a:ext cx="10586099" cy="720725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E851D87-A5DB-D06A-A269-9B4C0718E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 - Differential Privacy </a:t>
            </a:r>
            <a:r>
              <a:rPr lang="de-DE" dirty="0" err="1"/>
              <a:t>for</a:t>
            </a:r>
            <a:r>
              <a:rPr lang="de-DE" dirty="0"/>
              <a:t> Word Embedding </a:t>
            </a:r>
            <a:r>
              <a:rPr lang="de-DE" dirty="0" err="1"/>
              <a:t>Vectors</a:t>
            </a:r>
            <a:endParaRPr lang="en-US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2CD11EA-D996-5C90-A893-F7522524858D}"/>
              </a:ext>
            </a:extLst>
          </p:cNvPr>
          <p:cNvGrpSpPr/>
          <p:nvPr/>
        </p:nvGrpSpPr>
        <p:grpSpPr>
          <a:xfrm>
            <a:off x="499115" y="955603"/>
            <a:ext cx="11096386" cy="1043936"/>
            <a:chOff x="499115" y="955603"/>
            <a:chExt cx="11096386" cy="1043936"/>
          </a:xfrm>
        </p:grpSpPr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02B1F3EB-5108-6994-F11C-B5742785D438}"/>
                </a:ext>
              </a:extLst>
            </p:cNvPr>
            <p:cNvSpPr txBox="1"/>
            <p:nvPr/>
          </p:nvSpPr>
          <p:spPr>
            <a:xfrm>
              <a:off x="3300717" y="961599"/>
              <a:ext cx="720080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Arial" pitchFamily="34" charset="0"/>
                </a:rPr>
                <a:t>+</a:t>
              </a:r>
              <a:endParaRPr lang="en-US" sz="6000" b="1" dirty="0"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hteck: abgerundete Ecken 1">
                  <a:extLst>
                    <a:ext uri="{FF2B5EF4-FFF2-40B4-BE49-F238E27FC236}">
                      <a16:creationId xmlns:a16="http://schemas.microsoft.com/office/drawing/2014/main" id="{BB4C5CA9-AB10-1786-3E04-ACC7C0926717}"/>
                    </a:ext>
                  </a:extLst>
                </p:cNvPr>
                <p:cNvSpPr/>
                <p:nvPr/>
              </p:nvSpPr>
              <p:spPr bwMode="auto">
                <a:xfrm>
                  <a:off x="4102752" y="955603"/>
                  <a:ext cx="2999420" cy="1043936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</m:oMath>
                    </m:oMathPara>
                  </a14:m>
                  <a:endParaRPr lang="de-DE" b="1" dirty="0">
                    <a:latin typeface="Arial" pitchFamily="34" charset="0"/>
                  </a:endParaRPr>
                </a:p>
                <a:p>
                  <a:pPr marL="0" marR="0" indent="0" algn="ctr" defTabSz="914400" rtl="0" eaLnBrk="0" fontAlgn="base" latinLnBrk="0" hangingPunct="0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1600" dirty="0">
                      <a:latin typeface="Arial" pitchFamily="34" charset="0"/>
                    </a:rPr>
                    <a:t>(</a:t>
                  </a:r>
                  <a:r>
                    <a:rPr lang="de-DE" sz="1600" dirty="0" err="1">
                      <a:latin typeface="Arial" pitchFamily="34" charset="0"/>
                    </a:rPr>
                    <a:t>Calibrated</a:t>
                  </a:r>
                  <a:r>
                    <a:rPr lang="de-DE" sz="1600" dirty="0">
                      <a:latin typeface="Arial" pitchFamily="34" charset="0"/>
                    </a:rPr>
                    <a:t> Random Noise)</a:t>
                  </a:r>
                </a:p>
              </p:txBody>
            </p:sp>
          </mc:Choice>
          <mc:Fallback xmlns="">
            <p:sp>
              <p:nvSpPr>
                <p:cNvPr id="2" name="Rechteck: abgerundete Ecken 1">
                  <a:extLst>
                    <a:ext uri="{FF2B5EF4-FFF2-40B4-BE49-F238E27FC236}">
                      <a16:creationId xmlns:a16="http://schemas.microsoft.com/office/drawing/2014/main" id="{BB4C5CA9-AB10-1786-3E04-ACC7C092671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02752" y="955603"/>
                  <a:ext cx="2999420" cy="1043936"/>
                </a:xfrm>
                <a:prstGeom prst="roundRect">
                  <a:avLst/>
                </a:prstGeom>
                <a:blipFill>
                  <a:blip r:embed="rId3"/>
                  <a:stretch>
                    <a:fillRect b="-3468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hteck: abgerundete Ecken 6">
                  <a:extLst>
                    <a:ext uri="{FF2B5EF4-FFF2-40B4-BE49-F238E27FC236}">
                      <a16:creationId xmlns:a16="http://schemas.microsoft.com/office/drawing/2014/main" id="{46F34B03-98DC-C65A-8FE7-9D6E19876FE9}"/>
                    </a:ext>
                  </a:extLst>
                </p:cNvPr>
                <p:cNvSpPr/>
                <p:nvPr/>
              </p:nvSpPr>
              <p:spPr bwMode="auto">
                <a:xfrm>
                  <a:off x="499115" y="961084"/>
                  <a:ext cx="2592197" cy="1032975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𝜱</m:t>
                        </m:r>
                        <m:d>
                          <m:dPr>
                            <m:ctrlPr>
                              <a:rPr lang="de-D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𝒘</m:t>
                            </m:r>
                          </m:e>
                        </m:d>
                      </m:oMath>
                    </m:oMathPara>
                  </a14:m>
                  <a:endParaRPr lang="de-DE" dirty="0">
                    <a:latin typeface="Arial" pitchFamily="34" charset="0"/>
                  </a:endParaRPr>
                </a:p>
                <a:p>
                  <a:pPr algn="ctr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de-DE" sz="1600" dirty="0">
                      <a:latin typeface="Arial" pitchFamily="34" charset="0"/>
                    </a:rPr>
                    <a:t>(Embedding </a:t>
                  </a:r>
                  <a:r>
                    <a:rPr lang="de-DE" sz="1600" dirty="0" err="1">
                      <a:latin typeface="Arial" pitchFamily="34" charset="0"/>
                    </a:rPr>
                    <a:t>Function</a:t>
                  </a:r>
                  <a:r>
                    <a:rPr lang="de-DE" sz="1600" dirty="0">
                      <a:latin typeface="Arial" pitchFamily="34" charset="0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7" name="Rechteck: abgerundete Ecken 6">
                  <a:extLst>
                    <a:ext uri="{FF2B5EF4-FFF2-40B4-BE49-F238E27FC236}">
                      <a16:creationId xmlns:a16="http://schemas.microsoft.com/office/drawing/2014/main" id="{46F34B03-98DC-C65A-8FE7-9D6E19876FE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9115" y="961084"/>
                  <a:ext cx="2592197" cy="1032975"/>
                </a:xfrm>
                <a:prstGeom prst="roundRect">
                  <a:avLst/>
                </a:prstGeom>
                <a:blipFill>
                  <a:blip r:embed="rId4"/>
                  <a:stretch>
                    <a:fillRect b="-4094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C70A062B-D43F-4C76-62D2-A550AD9595AC}"/>
                </a:ext>
              </a:extLst>
            </p:cNvPr>
            <p:cNvSpPr txBox="1"/>
            <p:nvPr/>
          </p:nvSpPr>
          <p:spPr>
            <a:xfrm>
              <a:off x="7221300" y="969739"/>
              <a:ext cx="720080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Arial" pitchFamily="34" charset="0"/>
                </a:rPr>
                <a:t>=</a:t>
              </a:r>
              <a:endParaRPr lang="en-US" sz="6000" b="1" dirty="0"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hteck: abgerundete Ecken 13">
                  <a:extLst>
                    <a:ext uri="{FF2B5EF4-FFF2-40B4-BE49-F238E27FC236}">
                      <a16:creationId xmlns:a16="http://schemas.microsoft.com/office/drawing/2014/main" id="{C9E5E36C-D536-9EC8-DD4E-BEDC20CB56E9}"/>
                    </a:ext>
                  </a:extLst>
                </p:cNvPr>
                <p:cNvSpPr/>
                <p:nvPr/>
              </p:nvSpPr>
              <p:spPr bwMode="auto">
                <a:xfrm>
                  <a:off x="7923092" y="955603"/>
                  <a:ext cx="3672409" cy="1015664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eaLnBrk="0" hangingPunct="0"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𝜱</m:t>
                            </m:r>
                          </m:e>
                          <m:sub>
                            <m:r>
                              <a:rPr lang="de-DE" sz="2400" b="1" i="1">
                                <a:latin typeface="Cambria Math" panose="02040503050406030204" pitchFamily="18" charset="0"/>
                              </a:rPr>
                              <m:t>𝒑𝒓𝒊𝒗</m:t>
                            </m:r>
                          </m:sub>
                        </m:sSub>
                        <m:d>
                          <m:dPr>
                            <m:ctrlPr>
                              <a:rPr lang="de-DE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b="1" i="1" smtClean="0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</m:d>
                      </m:oMath>
                    </m:oMathPara>
                  </a14:m>
                  <a:endParaRPr lang="en-US" sz="1600" dirty="0">
                    <a:solidFill>
                      <a:schemeClr val="tx1"/>
                    </a:solidFill>
                    <a:cs typeface="Arial" pitchFamily="34" charset="0"/>
                  </a:endParaRPr>
                </a:p>
                <a:p>
                  <a:pPr algn="ctr" eaLnBrk="0" hangingPunct="0">
                    <a:lnSpc>
                      <a:spcPct val="150000"/>
                    </a:lnSpc>
                  </a:pPr>
                  <a:r>
                    <a:rPr lang="en-US" sz="1600" dirty="0">
                      <a:solidFill>
                        <a:schemeClr val="tx1"/>
                      </a:solidFill>
                      <a:cs typeface="Arial" pitchFamily="34" charset="0"/>
                    </a:rPr>
                    <a:t>(Randomized Mechanism)</a:t>
                  </a:r>
                </a:p>
              </p:txBody>
            </p:sp>
          </mc:Choice>
          <mc:Fallback xmlns="">
            <p:sp>
              <p:nvSpPr>
                <p:cNvPr id="14" name="Rechteck: abgerundete Ecken 13">
                  <a:extLst>
                    <a:ext uri="{FF2B5EF4-FFF2-40B4-BE49-F238E27FC236}">
                      <a16:creationId xmlns:a16="http://schemas.microsoft.com/office/drawing/2014/main" id="{C9E5E36C-D536-9EC8-DD4E-BEDC20CB56E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923092" y="955603"/>
                  <a:ext cx="3672409" cy="1015664"/>
                </a:xfrm>
                <a:prstGeom prst="roundRect">
                  <a:avLst/>
                </a:prstGeom>
                <a:blipFill>
                  <a:blip r:embed="rId5"/>
                  <a:stretch>
                    <a:fillRect b="-7143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3" name="Datumsplatzhalter 3">
            <a:extLst>
              <a:ext uri="{FF2B5EF4-FFF2-40B4-BE49-F238E27FC236}">
                <a16:creationId xmlns:a16="http://schemas.microsoft.com/office/drawing/2014/main" id="{FC10265A-E992-2B55-7CE0-78CDCD91A050}"/>
              </a:ext>
            </a:extLst>
          </p:cNvPr>
          <p:cNvSpPr txBox="1">
            <a:spLocks/>
          </p:cNvSpPr>
          <p:nvPr/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74" name="Fußzeilenplatzhalter 4">
            <a:extLst>
              <a:ext uri="{FF2B5EF4-FFF2-40B4-BE49-F238E27FC236}">
                <a16:creationId xmlns:a16="http://schemas.microsoft.com/office/drawing/2014/main" id="{8B82E115-61D0-84F1-C144-A4ED2A61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835105" cy="244473"/>
          </a:xfrm>
        </p:spPr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5" name="Foliennummernplatzhalter 5">
            <a:extLst>
              <a:ext uri="{FF2B5EF4-FFF2-40B4-BE49-F238E27FC236}">
                <a16:creationId xmlns:a16="http://schemas.microsoft.com/office/drawing/2014/main" id="{6BA46B95-9889-EFBB-484B-604352CE5AA8}"/>
              </a:ext>
            </a:extLst>
          </p:cNvPr>
          <p:cNvSpPr txBox="1">
            <a:spLocks/>
          </p:cNvSpPr>
          <p:nvPr/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D9306940-D5D7-FBAF-070E-579FFD509826}"/>
              </a:ext>
            </a:extLst>
          </p:cNvPr>
          <p:cNvSpPr txBox="1"/>
          <p:nvPr/>
        </p:nvSpPr>
        <p:spPr>
          <a:xfrm>
            <a:off x="474993" y="2258656"/>
            <a:ext cx="352860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err="1">
                <a:latin typeface="Arial" pitchFamily="34" charset="0"/>
              </a:rPr>
              <a:t>Example</a:t>
            </a:r>
            <a:r>
              <a:rPr lang="de-DE" b="1" dirty="0">
                <a:latin typeface="Arial" pitchFamily="34" charset="0"/>
              </a:rPr>
              <a:t>: Laplace </a:t>
            </a:r>
            <a:r>
              <a:rPr lang="de-DE" b="1" dirty="0" err="1">
                <a:latin typeface="Arial" pitchFamily="34" charset="0"/>
              </a:rPr>
              <a:t>Mechanism</a:t>
            </a:r>
            <a:endParaRPr lang="de-DE" sz="1800" b="1" dirty="0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feld 76">
                <a:extLst>
                  <a:ext uri="{FF2B5EF4-FFF2-40B4-BE49-F238E27FC236}">
                    <a16:creationId xmlns:a16="http://schemas.microsoft.com/office/drawing/2014/main" id="{180C0D1B-542A-0957-E21A-C2F0D48B6300}"/>
                  </a:ext>
                </a:extLst>
              </p:cNvPr>
              <p:cNvSpPr txBox="1"/>
              <p:nvPr/>
            </p:nvSpPr>
            <p:spPr>
              <a:xfrm>
                <a:off x="4456226" y="2840687"/>
                <a:ext cx="2342520" cy="105939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𝜼</m:t>
                    </m:r>
                    <m:r>
                      <a:rPr lang="de-DE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</m:t>
                    </m:r>
                    <m:r>
                      <a:rPr lang="de-DE" sz="1800" b="1" i="1" smtClean="0">
                        <a:latin typeface="Cambria Math" panose="02040503050406030204" pitchFamily="18" charset="0"/>
                      </a:rPr>
                      <m:t>𝑳𝒂𝒑</m:t>
                    </m:r>
                    <m:d>
                      <m:dPr>
                        <m:ctrlPr>
                          <a:rPr lang="de-DE" sz="18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de-DE" b="1" i="1"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  <a:cs typeface="Arial" pitchFamily="34" charset="0"/>
                  </a:rPr>
                  <a:t>, </a:t>
                </a:r>
              </a:p>
              <a:p>
                <a:r>
                  <a:rPr lang="en-US" dirty="0">
                    <a:solidFill>
                      <a:schemeClr val="tx1"/>
                    </a:solidFill>
                    <a:cs typeface="Arial" pitchFamily="34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de-D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de-DE" b="1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1" i="0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de-DE" i="0" dirty="0">
                    <a:latin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de-DE" b="1" i="0" smtClean="0">
                        <a:latin typeface="Cambria Math" panose="02040503050406030204" pitchFamily="18" charset="0"/>
                      </a:rPr>
                      <m:t>𝐛</m:t>
                    </m:r>
                    <m:r>
                      <a:rPr lang="de-DE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</m:e>
                          <m:sub>
                            <m:r>
                              <a:rPr lang="el-GR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𝝓</m:t>
                            </m:r>
                          </m:sub>
                        </m:sSub>
                      </m:num>
                      <m:den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</m:den>
                    </m:f>
                  </m:oMath>
                </a14:m>
                <a:r>
                  <a:rPr lang="en-US" b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</a:p>
              <a:p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77" name="Textfeld 76">
                <a:extLst>
                  <a:ext uri="{FF2B5EF4-FFF2-40B4-BE49-F238E27FC236}">
                    <a16:creationId xmlns:a16="http://schemas.microsoft.com/office/drawing/2014/main" id="{180C0D1B-542A-0957-E21A-C2F0D48B63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6226" y="2840687"/>
                <a:ext cx="2342520" cy="1059393"/>
              </a:xfrm>
              <a:prstGeom prst="rect">
                <a:avLst/>
              </a:prstGeom>
              <a:blipFill>
                <a:blip r:embed="rId6"/>
                <a:stretch>
                  <a:fillRect l="-2083" t="-344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feld 77">
                <a:extLst>
                  <a:ext uri="{FF2B5EF4-FFF2-40B4-BE49-F238E27FC236}">
                    <a16:creationId xmlns:a16="http://schemas.microsoft.com/office/drawing/2014/main" id="{E9FAE3B8-288E-D0C7-5453-DB7FC1A58DF2}"/>
                  </a:ext>
                </a:extLst>
              </p:cNvPr>
              <p:cNvSpPr txBox="1"/>
              <p:nvPr/>
            </p:nvSpPr>
            <p:spPr>
              <a:xfrm>
                <a:off x="494436" y="2857292"/>
                <a:ext cx="3166321" cy="144719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de-DE" dirty="0">
                    <a:latin typeface="Arial" pitchFamily="34" charset="0"/>
                  </a:rPr>
                  <a:t>An </a:t>
                </a:r>
                <a:r>
                  <a:rPr lang="de-DE" dirty="0" err="1">
                    <a:latin typeface="Arial" pitchFamily="34" charset="0"/>
                  </a:rPr>
                  <a:t>embedding</a:t>
                </a:r>
                <a:r>
                  <a:rPr lang="de-DE" dirty="0">
                    <a:latin typeface="Arial" pitchFamily="34" charset="0"/>
                  </a:rPr>
                  <a:t> </a:t>
                </a:r>
                <a:r>
                  <a:rPr lang="de-DE" dirty="0" err="1">
                    <a:latin typeface="Arial" pitchFamily="34" charset="0"/>
                  </a:rPr>
                  <a:t>function</a:t>
                </a:r>
                <a:r>
                  <a:rPr lang="de-DE" dirty="0">
                    <a:latin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𝜱</m:t>
                    </m:r>
                    <m:d>
                      <m:dPr>
                        <m:ctrlPr>
                          <a:rPr lang="de-DE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e>
                    </m:d>
                  </m:oMath>
                </a14:m>
                <a:endParaRPr lang="de-DE" dirty="0">
                  <a:latin typeface="Arial" pitchFamily="34" charset="0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de-DE" dirty="0">
                    <a:latin typeface="Arial" pitchFamily="34" charset="0"/>
                  </a:rPr>
                  <a:t>with </a:t>
                </a:r>
                <a:r>
                  <a:rPr lang="de-DE" dirty="0" err="1">
                    <a:latin typeface="Arial" pitchFamily="34" charset="0"/>
                  </a:rPr>
                  <a:t>sensitivity</a:t>
                </a:r>
                <a:r>
                  <a:rPr lang="de-DE" dirty="0">
                    <a:latin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l-GR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>
                    <a:latin typeface="Arial" pitchFamily="34" charset="0"/>
                  </a:rPr>
                  <a:t>:</a:t>
                </a:r>
              </a:p>
              <a:p>
                <a:endParaRPr lang="de-DE" dirty="0">
                  <a:latin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e-DE" sz="18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sub>
                          </m:sSub>
                          <m: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limLow>
                            <m:limLowPr>
                              <m:ctrlPr>
                                <a:rPr lang="de-DE" sz="1800" i="1" smtClean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de-DE" sz="1800" i="0" smtClean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p>
                                <m:sSupPr>
                                  <m:ctrlPr>
                                    <a:rPr lang="de-DE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de-DE" sz="1800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lim>
                          </m:limLow>
                        </m:fName>
                        <m:e>
                          <m:sSub>
                            <m:sSubPr>
                              <m:ctrlPr>
                                <a:rPr lang="de-DE" sz="1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de-DE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𝛷</m:t>
                                  </m:r>
                                  <m:d>
                                    <m:dPr>
                                      <m:ctrlPr>
                                        <a:rPr lang="de-DE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sz="1800" b="0" i="1" smtClean="0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</m:d>
                                  <m:r>
                                    <a:rPr lang="de-DE" sz="18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de-DE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𝛷</m:t>
                                  </m:r>
                                  <m:r>
                                    <a:rPr lang="de-DE" sz="1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de-DE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DE" sz="1800" b="0" i="1" smtClean="0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  <m:sup>
                                      <m:r>
                                        <a:rPr lang="de-DE" sz="18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de-DE" sz="1800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b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de-DE" sz="1800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78" name="Textfeld 77">
                <a:extLst>
                  <a:ext uri="{FF2B5EF4-FFF2-40B4-BE49-F238E27FC236}">
                    <a16:creationId xmlns:a16="http://schemas.microsoft.com/office/drawing/2014/main" id="{E9FAE3B8-288E-D0C7-5453-DB7FC1A58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436" y="2857292"/>
                <a:ext cx="3166321" cy="1447191"/>
              </a:xfrm>
              <a:prstGeom prst="rect">
                <a:avLst/>
              </a:prstGeom>
              <a:blipFill>
                <a:blip r:embed="rId7"/>
                <a:stretch>
                  <a:fillRect l="-1538" t="-25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feld 79">
                <a:extLst>
                  <a:ext uri="{FF2B5EF4-FFF2-40B4-BE49-F238E27FC236}">
                    <a16:creationId xmlns:a16="http://schemas.microsoft.com/office/drawing/2014/main" id="{74E83420-A570-7DEC-5DC1-843C6DF332F7}"/>
                  </a:ext>
                </a:extLst>
              </p:cNvPr>
              <p:cNvSpPr txBox="1"/>
              <p:nvPr/>
            </p:nvSpPr>
            <p:spPr>
              <a:xfrm>
                <a:off x="7949118" y="2690988"/>
                <a:ext cx="3833292" cy="2304221"/>
              </a:xfrm>
              <a:prstGeom prst="rect">
                <a:avLst/>
              </a:prstGeom>
              <a:noFill/>
              <a:ln w="10795" cap="flat" cmpd="sng" algn="ctr">
                <a:noFill/>
                <a:prstDash val="solid"/>
              </a:ln>
              <a:effec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 sz="1800" i="1">
                            <a:latin typeface="Cambria Math" panose="02040503050406030204" pitchFamily="18" charset="0"/>
                          </a:rPr>
                          <m:t>𝑝𝑟𝑖𝑣</m:t>
                        </m:r>
                      </m:sub>
                    </m:sSub>
                  </m:oMath>
                </a14:m>
                <a:r>
                  <a:rPr lang="en-US" sz="1800" dirty="0">
                    <a:latin typeface="Arial" pitchFamily="34" charset="0"/>
                  </a:rPr>
                  <a:t> is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oMath>
                </a14:m>
                <a:r>
                  <a:rPr lang="en-US" sz="1800" b="1" dirty="0">
                    <a:latin typeface="Arial" pitchFamily="34" charset="0"/>
                  </a:rPr>
                  <a:t>-differentially private </a:t>
                </a:r>
                <a:r>
                  <a:rPr lang="en-US" sz="1800" dirty="0">
                    <a:latin typeface="Arial" pitchFamily="34" charset="0"/>
                  </a:rPr>
                  <a:t>if for all pairs of inputs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sz="1800" dirty="0">
                    <a:latin typeface="Arial" pitchFamily="34" charset="0"/>
                  </a:rPr>
                  <a:t> and all possible outputs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𝑧</m:t>
                    </m:r>
                  </m:oMath>
                </a14:m>
                <a:r>
                  <a:rPr lang="en-US" sz="1800" dirty="0">
                    <a:latin typeface="Arial" pitchFamily="34" charset="0"/>
                  </a:rPr>
                  <a:t>:</a:t>
                </a:r>
              </a:p>
              <a:p>
                <a:endParaRPr lang="en-US" sz="1800" dirty="0">
                  <a:latin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80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de-DE" sz="1800" i="1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de-DE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𝛷</m:t>
                              </m:r>
                            </m:e>
                            <m:sub>
                              <m:r>
                                <a:rPr lang="de-DE" sz="1800" i="1">
                                  <a:latin typeface="Cambria Math" panose="02040503050406030204" pitchFamily="18" charset="0"/>
                                </a:rPr>
                                <m:t>𝑝𝑟𝑖𝑣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</m:d>
                          <m:r>
                            <a:rPr lang="de-DE" sz="18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sz="1800" i="1">
                              <a:latin typeface="Cambria Math" panose="02040503050406030204" pitchFamily="18" charset="0"/>
                            </a:rPr>
                            <m:t>]</m:t>
                          </m:r>
                        </m:num>
                        <m:den>
                          <m:r>
                            <a:rPr lang="de-DE" sz="18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de-DE" sz="1800" i="1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de-DE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𝛷</m:t>
                              </m:r>
                            </m:e>
                            <m:sub>
                              <m:r>
                                <a:rPr lang="de-DE" sz="1800" i="1">
                                  <a:latin typeface="Cambria Math" panose="02040503050406030204" pitchFamily="18" charset="0"/>
                                </a:rPr>
                                <m:t>𝑝𝑟𝑖𝑣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  <m:r>
                            <a:rPr lang="de-DE" sz="18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de-DE" sz="1800" i="1">
                              <a:latin typeface="Cambria Math" panose="02040503050406030204" pitchFamily="18" charset="0"/>
                            </a:rPr>
                            <m:t>]</m:t>
                          </m:r>
                        </m:den>
                      </m:f>
                      <m:r>
                        <a:rPr lang="de-DE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m:rPr>
                          <m:sty m:val="p"/>
                        </m:rPr>
                        <a:rPr lang="de-DE" sz="1800" b="0" i="0" smtClean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80" name="Textfeld 79">
                <a:extLst>
                  <a:ext uri="{FF2B5EF4-FFF2-40B4-BE49-F238E27FC236}">
                    <a16:creationId xmlns:a16="http://schemas.microsoft.com/office/drawing/2014/main" id="{74E83420-A570-7DEC-5DC1-843C6DF33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9118" y="2690988"/>
                <a:ext cx="3833292" cy="2304221"/>
              </a:xfrm>
              <a:prstGeom prst="rect">
                <a:avLst/>
              </a:prstGeom>
              <a:blipFill>
                <a:blip r:embed="rId8"/>
                <a:stretch>
                  <a:fillRect l="-1431"/>
                </a:stretch>
              </a:blipFill>
              <a:ln w="10795" cap="flat" cmpd="sng" algn="ctr">
                <a:noFill/>
                <a:prstDash val="soli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BE247C02-FEA8-6BD1-91FB-4335F2E9CC67}"/>
              </a:ext>
            </a:extLst>
          </p:cNvPr>
          <p:cNvSpPr/>
          <p:nvPr/>
        </p:nvSpPr>
        <p:spPr bwMode="auto">
          <a:xfrm>
            <a:off x="499115" y="4504485"/>
            <a:ext cx="3161642" cy="1804994"/>
          </a:xfrm>
          <a:prstGeom prst="roundRect">
            <a:avLst/>
          </a:prstGeom>
          <a:solidFill>
            <a:srgbClr val="F5F4F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Sensitivity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describes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the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b="1" i="1" dirty="0">
                <a:solidFill>
                  <a:schemeClr val="tx1"/>
                </a:solidFill>
                <a:cs typeface="Arial" pitchFamily="34" charset="0"/>
              </a:rPr>
              <a:t>maximum possible </a:t>
            </a:r>
            <a:r>
              <a:rPr lang="de-DE" b="1" i="1" dirty="0" err="1">
                <a:solidFill>
                  <a:schemeClr val="tx1"/>
                </a:solidFill>
                <a:cs typeface="Arial" pitchFamily="34" charset="0"/>
              </a:rPr>
              <a:t>change</a:t>
            </a:r>
            <a:r>
              <a:rPr lang="de-DE" b="1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in a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function‘s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output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,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when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the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input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is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changed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. </a:t>
            </a:r>
            <a:endParaRPr lang="en-US" i="1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0EADFD29-F9A9-6FFA-59C2-25B8F7D19900}"/>
              </a:ext>
            </a:extLst>
          </p:cNvPr>
          <p:cNvGrpSpPr/>
          <p:nvPr/>
        </p:nvGrpSpPr>
        <p:grpSpPr>
          <a:xfrm>
            <a:off x="4098832" y="3673472"/>
            <a:ext cx="2999420" cy="3067896"/>
            <a:chOff x="4223792" y="3429000"/>
            <a:chExt cx="2952328" cy="3215550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FD793946-5B72-BBD1-BB6A-7EF33F9CCEA8}"/>
                </a:ext>
              </a:extLst>
            </p:cNvPr>
            <p:cNvSpPr/>
            <p:nvPr/>
          </p:nvSpPr>
          <p:spPr bwMode="auto">
            <a:xfrm>
              <a:off x="4223792" y="3429000"/>
              <a:ext cx="2952328" cy="3215550"/>
            </a:xfrm>
            <a:prstGeom prst="roundRect">
              <a:avLst/>
            </a:prstGeom>
            <a:solidFill>
              <a:srgbClr val="F5F4F1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pic>
          <p:nvPicPr>
            <p:cNvPr id="1026" name="Picture 2" descr="Laplace distribution - Wikipedia">
              <a:extLst>
                <a:ext uri="{FF2B5EF4-FFF2-40B4-BE49-F238E27FC236}">
                  <a16:creationId xmlns:a16="http://schemas.microsoft.com/office/drawing/2014/main" id="{1BA1BF87-F310-3B63-FCAA-2520B74508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2811" y="3454046"/>
              <a:ext cx="2631228" cy="1973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feld 5">
                  <a:extLst>
                    <a:ext uri="{FF2B5EF4-FFF2-40B4-BE49-F238E27FC236}">
                      <a16:creationId xmlns:a16="http://schemas.microsoft.com/office/drawing/2014/main" id="{EF3B0F9B-46EE-6E89-9B26-43D106B2A529}"/>
                    </a:ext>
                  </a:extLst>
                </p:cNvPr>
                <p:cNvSpPr txBox="1"/>
                <p:nvPr/>
              </p:nvSpPr>
              <p:spPr>
                <a:xfrm>
                  <a:off x="4435088" y="5566232"/>
                  <a:ext cx="2566673" cy="94808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800" i="1" dirty="0" err="1"/>
                    <a:t>Variance</a:t>
                  </a:r>
                  <a:r>
                    <a:rPr lang="de-DE" sz="1800" i="1" dirty="0"/>
                    <a:t> </a:t>
                  </a:r>
                  <a:r>
                    <a:rPr lang="de-DE" sz="1800" i="1" dirty="0" err="1"/>
                    <a:t>depends</a:t>
                  </a:r>
                  <a:r>
                    <a:rPr lang="de-DE" sz="1800" i="1" dirty="0"/>
                    <a:t> on </a:t>
                  </a:r>
                  <a:r>
                    <a:rPr lang="de-DE" sz="1800" i="1" dirty="0" err="1"/>
                    <a:t>sensitivity</a:t>
                  </a:r>
                  <a:r>
                    <a:rPr lang="de-DE" sz="1800" i="1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de-DE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𝛥</m:t>
                          </m:r>
                        </m:e>
                        <m:sub>
                          <m:r>
                            <a:rPr lang="el-G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</m:oMath>
                  </a14:m>
                  <a:r>
                    <a:rPr lang="en-US" i="1" dirty="0">
                      <a:latin typeface="Arial" pitchFamily="34" charset="0"/>
                    </a:rPr>
                    <a:t> and privacy budget </a:t>
                  </a:r>
                  <a14:m>
                    <m:oMath xmlns:m="http://schemas.openxmlformats.org/officeDocument/2006/math">
                      <m:r>
                        <a:rPr lang="de-DE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34" charset="0"/>
                        </a:rPr>
                        <m:t>𝜀</m:t>
                      </m:r>
                    </m:oMath>
                  </a14:m>
                  <a:r>
                    <a:rPr lang="en-US" i="1" dirty="0">
                      <a:latin typeface="Arial" pitchFamily="34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6" name="Textfeld 5">
                  <a:extLst>
                    <a:ext uri="{FF2B5EF4-FFF2-40B4-BE49-F238E27FC236}">
                      <a16:creationId xmlns:a16="http://schemas.microsoft.com/office/drawing/2014/main" id="{EF3B0F9B-46EE-6E89-9B26-43D106B2A5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35088" y="5566232"/>
                  <a:ext cx="2566673" cy="948080"/>
                </a:xfrm>
                <a:prstGeom prst="rect">
                  <a:avLst/>
                </a:prstGeom>
                <a:blipFill>
                  <a:blip r:embed="rId10"/>
                  <a:stretch>
                    <a:fillRect t="-3378" b="-1486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F823F02C-7808-A1AC-9D0A-44503A256F2C}"/>
                </a:ext>
              </a:extLst>
            </p:cNvPr>
            <p:cNvSpPr txBox="1"/>
            <p:nvPr/>
          </p:nvSpPr>
          <p:spPr>
            <a:xfrm>
              <a:off x="4574792" y="5356233"/>
              <a:ext cx="2404915" cy="2154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8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 pitchFamily="34" charset="0"/>
                </a:rPr>
                <a:t>https://en.wikipedia.org/wiki/Laplace_distribution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eck: abgerundete Ecken 10">
                <a:extLst>
                  <a:ext uri="{FF2B5EF4-FFF2-40B4-BE49-F238E27FC236}">
                    <a16:creationId xmlns:a16="http://schemas.microsoft.com/office/drawing/2014/main" id="{709A08E3-59B7-BF5C-1B41-F03CADEC8AD3}"/>
                  </a:ext>
                </a:extLst>
              </p:cNvPr>
              <p:cNvSpPr/>
              <p:nvPr/>
            </p:nvSpPr>
            <p:spPr bwMode="auto">
              <a:xfrm>
                <a:off x="7941380" y="5063324"/>
                <a:ext cx="3833292" cy="1505752"/>
              </a:xfrm>
              <a:prstGeom prst="roundRect">
                <a:avLst/>
              </a:prstGeom>
              <a:solidFill>
                <a:srgbClr val="F5F4F1"/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The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probability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of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a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specific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output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on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any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two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inputs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i="1" dirty="0">
                    <a:latin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can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differ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by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at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most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a </a:t>
                </a:r>
                <a:r>
                  <a:rPr lang="de-DE" b="1" i="1" dirty="0" err="1">
                    <a:solidFill>
                      <a:schemeClr val="tx1"/>
                    </a:solidFill>
                    <a:cs typeface="Arial" pitchFamily="34" charset="0"/>
                  </a:rPr>
                  <a:t>multiplicative</a:t>
                </a:r>
                <a:r>
                  <a:rPr lang="de-DE" b="1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b="1" i="1" dirty="0" err="1">
                    <a:solidFill>
                      <a:schemeClr val="tx1"/>
                    </a:solidFill>
                    <a:cs typeface="Arial" pitchFamily="34" charset="0"/>
                  </a:rPr>
                  <a:t>factor</a:t>
                </a:r>
                <a:r>
                  <a:rPr lang="de-DE" b="1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b="1" i="1" dirty="0" err="1">
                    <a:solidFill>
                      <a:schemeClr val="tx1"/>
                    </a:solidFill>
                    <a:cs typeface="Arial" pitchFamily="34" charset="0"/>
                  </a:rPr>
                  <a:t>of</a:t>
                </a:r>
                <a:r>
                  <a:rPr lang="de-DE" b="1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𝒆𝒙𝒑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⁡(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𝜺</m:t>
                    </m:r>
                    <m:r>
                      <a:rPr lang="de-DE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)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  <a:cs typeface="Arial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1" name="Rechteck: abgerundete Ecken 10">
                <a:extLst>
                  <a:ext uri="{FF2B5EF4-FFF2-40B4-BE49-F238E27FC236}">
                    <a16:creationId xmlns:a16="http://schemas.microsoft.com/office/drawing/2014/main" id="{709A08E3-59B7-BF5C-1B41-F03CADEC8A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941380" y="5063324"/>
                <a:ext cx="3833292" cy="1505752"/>
              </a:xfrm>
              <a:prstGeom prst="round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82314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6EF555-7017-4401-4B7E-F2E8D8BE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Approaches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Bounding</a:t>
            </a:r>
            <a:r>
              <a:rPr lang="de-DE" dirty="0"/>
              <a:t> </a:t>
            </a:r>
            <a:r>
              <a:rPr lang="de-DE" dirty="0" err="1"/>
              <a:t>Sensitivity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CBADA7-2717-CDC4-A842-906F97BD7D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78845A-AB86-AEFD-7EC7-51C3636D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7EEC74-B4E2-44BC-BE6A-0169C8F63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DC9B9D-1811-5191-0C9A-4408D819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elle 17">
                <a:extLst>
                  <a:ext uri="{FF2B5EF4-FFF2-40B4-BE49-F238E27FC236}">
                    <a16:creationId xmlns:a16="http://schemas.microsoft.com/office/drawing/2014/main" id="{9AE4CAFA-B3BF-BA29-C4C2-7FB3178ED6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4863288"/>
                  </p:ext>
                </p:extLst>
              </p:nvPr>
            </p:nvGraphicFramePr>
            <p:xfrm>
              <a:off x="332903" y="1979137"/>
              <a:ext cx="11161240" cy="426957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754025">
                      <a:extLst>
                        <a:ext uri="{9D8B030D-6E8A-4147-A177-3AD203B41FA5}">
                          <a16:colId xmlns:a16="http://schemas.microsoft.com/office/drawing/2014/main" val="2636942772"/>
                        </a:ext>
                      </a:extLst>
                    </a:gridCol>
                    <a:gridCol w="2448272">
                      <a:extLst>
                        <a:ext uri="{9D8B030D-6E8A-4147-A177-3AD203B41FA5}">
                          <a16:colId xmlns:a16="http://schemas.microsoft.com/office/drawing/2014/main" val="3733827420"/>
                        </a:ext>
                      </a:extLst>
                    </a:gridCol>
                    <a:gridCol w="4824536">
                      <a:extLst>
                        <a:ext uri="{9D8B030D-6E8A-4147-A177-3AD203B41FA5}">
                          <a16:colId xmlns:a16="http://schemas.microsoft.com/office/drawing/2014/main" val="334828008"/>
                        </a:ext>
                      </a:extLst>
                    </a:gridCol>
                    <a:gridCol w="2134407">
                      <a:extLst>
                        <a:ext uri="{9D8B030D-6E8A-4147-A177-3AD203B41FA5}">
                          <a16:colId xmlns:a16="http://schemas.microsoft.com/office/drawing/2014/main" val="184299365"/>
                        </a:ext>
                      </a:extLst>
                    </a:gridCol>
                  </a:tblGrid>
                  <a:tr h="576064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Approaches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to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bounding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sensitivity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Function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sz="1800" b="1" i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de-DE" sz="1800" b="1" i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de-DE" sz="1800" b="1" i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𝒃𝒐𝒖𝒏𝒅</m:t>
                                  </m:r>
                                </m:sub>
                              </m:sSub>
                            </m:oMath>
                          </a14:m>
                          <a:endParaRPr lang="en-US" sz="1800" b="1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Sensitivity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𝛥</m:t>
                                  </m:r>
                                </m:e>
                                <m:sub>
                                  <m:acc>
                                    <m:accPr>
                                      <m:chr m:val="̃"/>
                                      <m:ctrlPr>
                                        <a:rPr lang="de-DE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DE" b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𝛷</m:t>
                                      </m:r>
                                    </m:e>
                                  </m:acc>
                                </m:sub>
                              </m:sSub>
                            </m:oMath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26523099"/>
                      </a:ext>
                    </a:extLst>
                  </a:tr>
                  <a:tr h="1101222">
                    <a:tc rowSpan="3">
                      <a:txBody>
                        <a:bodyPr/>
                        <a:lstStyle/>
                        <a:p>
                          <a:pPr algn="l"/>
                          <a:r>
                            <a:rPr lang="de-DE" dirty="0"/>
                            <a:t>Bound </a:t>
                          </a:r>
                          <a:r>
                            <a:rPr lang="de-DE" dirty="0" err="1"/>
                            <a:t>the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embedding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space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By </a:t>
                          </a:r>
                          <a:r>
                            <a:rPr lang="de-DE" dirty="0" err="1"/>
                            <a:t>observed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range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i="1" dirty="0"/>
                            <a:t>Define</a:t>
                          </a:r>
                          <a:r>
                            <a:rPr lang="en-US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b="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de-DE" sz="1800" i="1" kern="1200" dirty="0" err="1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as</a:t>
                          </a:r>
                          <a:r>
                            <a:rPr lang="de-DE" sz="1800" i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de-DE" sz="1800" i="1" kern="1200" dirty="0" err="1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the</a:t>
                          </a:r>
                          <a:r>
                            <a:rPr lang="de-DE" sz="1800" i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maximum </a:t>
                          </a:r>
                          <a:r>
                            <a:rPr lang="de-DE" sz="1800" i="1" kern="1200" dirty="0" err="1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observed</a:t>
                          </a:r>
                          <a:r>
                            <a:rPr lang="de-DE" sz="1800" i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de-DE" sz="1800" i="1" kern="1200" dirty="0" err="1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value</a:t>
                          </a:r>
                          <a:r>
                            <a:rPr lang="de-DE" sz="1800" i="1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.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500" i="1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de-DE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𝑏𝑜𝑢𝑛𝑑</m:t>
                                        </m:r>
                                      </m:sub>
                                    </m:s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 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sSub>
                                          <m:sSub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,       </m:t>
                                        </m:r>
                                        <m:sSub>
                                          <m:sSub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 ∈</m:t>
                                        </m:r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𝑣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𝑚𝑎𝑥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en-US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𝑣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𝑚𝑎𝑥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e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𝑚𝑎𝑥</m:t>
                                            </m:r>
                                          </m:sub>
                                        </m:s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sSub>
                                          <m:sSub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                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    &lt;−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𝑚𝑎𝑥</m:t>
                                            </m:r>
                                          </m:sub>
                                        </m:sSub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𝑚𝑎𝑥</m:t>
                                            </m:r>
                                          </m:sub>
                                        </m:s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,            </m:t>
                                        </m:r>
                                        <m:sSub>
                                          <m:sSub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  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&gt;</m:t>
                                        </m:r>
                                        <m:sSub>
                                          <m:sSubPr>
                                            <m:ctrlPr>
                                              <a:rPr lang="en-US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𝑣</m:t>
                                            </m:r>
                                          </m:e>
                                          <m: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𝑚𝑎𝑥</m:t>
                                            </m:r>
                                          </m:sub>
                                        </m:sSub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>
                                      <a:latin typeface="Cambria Math" panose="02040503050406030204" pitchFamily="18" charset="0"/>
                                    </a:rPr>
                                    <m:t>𝛥</m:t>
                                  </m:r>
                                </m:e>
                                <m:sub>
                                  <m:acc>
                                    <m:accPr>
                                      <m:chr m:val="̃"/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DE" b="0">
                                          <a:latin typeface="Cambria Math" panose="02040503050406030204" pitchFamily="18" charset="0"/>
                                        </a:rPr>
                                        <m:t>𝛷</m:t>
                                      </m:r>
                                    </m:e>
                                  </m:acc>
                                </m:sub>
                              </m:sSub>
                              <m:r>
                                <a:rPr lang="de-DE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de-DE" b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de-DE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de-DE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 ∗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</m:oMath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15787425"/>
                      </a:ext>
                    </a:extLst>
                  </a:tr>
                  <a:tr h="647629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/>
                            <a:t>Normalize </a:t>
                          </a:r>
                          <a:r>
                            <a:rPr lang="de-DE" dirty="0" err="1"/>
                            <a:t>to</a:t>
                          </a:r>
                          <a:r>
                            <a:rPr lang="de-DE" baseline="0" dirty="0"/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de-DE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b="0" smtClean="0">
                                          <a:latin typeface="Cambria Math" panose="02040503050406030204" pitchFamily="18" charset="0"/>
                                        </a:rPr>
                                        <m:t>0, 1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𝑏𝑜𝑢𝑛𝑑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)= </m:t>
                                </m:r>
                                <m:f>
                                  <m:f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func>
                                      <m:func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de-DE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min</m:t>
                                        </m:r>
                                      </m:fName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</m:func>
                                  </m:num>
                                  <m:den>
                                    <m:func>
                                      <m:func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de-DE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max</m:t>
                                        </m:r>
                                      </m:fName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</m:func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 −</m:t>
                                    </m:r>
                                    <m:func>
                                      <m:func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de-DE" b="0" i="0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min</m:t>
                                        </m:r>
                                      </m:fName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</m:func>
                                  </m:den>
                                </m:f>
                              </m:oMath>
                            </m:oMathPara>
                          </a14:m>
                          <a:endParaRPr lang="en-US" b="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0">
                                        <a:latin typeface="Cambria Math" panose="02040503050406030204" pitchFamily="18" charset="0"/>
                                      </a:rPr>
                                      <m:t>𝛥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̃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de-DE" b="0">
                                            <a:latin typeface="Cambria Math" panose="02040503050406030204" pitchFamily="18" charset="0"/>
                                          </a:rPr>
                                          <m:t>𝛷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de-DE">
                                    <a:latin typeface="Cambria Math" panose="02040503050406030204" pitchFamily="18" charset="0"/>
                                  </a:rPr>
                                  <m:t>≤</m:t>
                                </m:r>
                                <m:r>
                                  <a:rPr lang="de-DE" b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89441252"/>
                      </a:ext>
                    </a:extLst>
                  </a:tr>
                  <a:tr h="633078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Normalize to unit length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𝑏𝑜𝑢𝑛𝑑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)=</m:t>
                                </m:r>
                                <m:f>
                                  <m:f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num>
                                  <m:den>
                                    <m:d>
                                      <m:dPr>
                                        <m:begChr m:val="‖"/>
                                        <m:endChr m:val="‖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</m:d>
                                  </m:den>
                                </m:f>
                              </m:oMath>
                            </m:oMathPara>
                          </a14:m>
                          <a:endParaRPr lang="en-US" b="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0">
                                        <a:latin typeface="Cambria Math" panose="02040503050406030204" pitchFamily="18" charset="0"/>
                                      </a:rPr>
                                      <m:t>𝛥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̃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de-DE" b="0">
                                            <a:latin typeface="Cambria Math" panose="02040503050406030204" pitchFamily="18" charset="0"/>
                                          </a:rPr>
                                          <m:t>𝛷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de-DE">
                                    <a:latin typeface="Cambria Math" panose="02040503050406030204" pitchFamily="18" charset="0"/>
                                  </a:rPr>
                                  <m:t>≤</m:t>
                                </m:r>
                                <m:r>
                                  <a:rPr lang="de-DE" b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91282898"/>
                      </a:ext>
                    </a:extLst>
                  </a:tr>
                  <a:tr h="10731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de-DE" dirty="0" err="1"/>
                            <a:t>Dimensionality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Reduction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/>
                            <a:t>Johnson-</a:t>
                          </a:r>
                          <a:r>
                            <a:rPr lang="de-DE" dirty="0" err="1"/>
                            <a:t>Lindenstrauss</a:t>
                          </a:r>
                          <a:r>
                            <a:rPr lang="de-DE" dirty="0"/>
                            <a:t> Lemma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𝑏𝑜𝑢𝑛𝑑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dirty="0"/>
                            <a:t>,</a:t>
                          </a:r>
                          <a:r>
                            <a:rPr lang="en-US" baseline="0" dirty="0"/>
                            <a:t> </a:t>
                          </a:r>
                          <a:r>
                            <a:rPr lang="en-US" dirty="0"/>
                            <a:t>where </a:t>
                          </a:r>
                          <a14:m>
                            <m:oMath xmlns:m="http://schemas.openxmlformats.org/officeDocument/2006/math"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 ∈</m:t>
                              </m:r>
                              <m:sSup>
                                <m:s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ℝ</m:t>
                                  </m:r>
                                </m:e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</m:t>
                                  </m:r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sup>
                              </m:sSup>
                            </m:oMath>
                          </a14:m>
                          <a:r>
                            <a:rPr lang="de-DE" b="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de-DE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with</a:t>
                          </a:r>
                          <a:r>
                            <a:rPr lang="de-DE" b="0" i="1" baseline="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oMath>
                          </a14:m>
                          <a:r>
                            <a:rPr lang="de-DE" b="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:r>
                            <a:rPr lang="de-DE" sz="1800" kern="1200" dirty="0" err="1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drawn</a:t>
                          </a:r>
                          <a:r>
                            <a:rPr lang="de-DE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de-DE" sz="1800" kern="1200" dirty="0" err="1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from</a:t>
                          </a:r>
                          <a:r>
                            <a:rPr lang="de-DE" sz="18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ad>
                                        <m:radPr>
                                          <m:degHide m:val="on"/>
                                          <m:ctrlP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</m:rad>
                                    </m:den>
                                  </m:f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 +</m:t>
                                  </m:r>
                                  <m:f>
                                    <m:f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ad>
                                        <m:radPr>
                                          <m:degHide m:val="on"/>
                                          <m:ctrlP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</m:rad>
                                    </m:den>
                                  </m:f>
                                </m:e>
                              </m:d>
                            </m:oMath>
                          </a14:m>
                          <a:r>
                            <a:rPr lang="en-US" dirty="0"/>
                            <a:t> </a:t>
                          </a:r>
                          <a:r>
                            <a:rPr lang="en-US" dirty="0" err="1"/>
                            <a:t>iid</a:t>
                          </a:r>
                          <a:r>
                            <a:rPr lang="en-US" dirty="0"/>
                            <a:t>.</a:t>
                          </a:r>
                          <a:r>
                            <a:rPr lang="en-US" baseline="0" dirty="0"/>
                            <a:t> and </a:t>
                          </a:r>
                          <a14:m>
                            <m:oMath xmlns:m="http://schemas.openxmlformats.org/officeDocument/2006/math"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de-DE" sz="1800" b="0" i="1" smtClean="0">
                                  <a:latin typeface="Cambria Math" panose="02040503050406030204" pitchFamily="18" charset="0"/>
                                </a:rPr>
                                <m:t>= </m:t>
                              </m:r>
                              <m:d>
                                <m:dPr>
                                  <m:begChr m:val="⌈"/>
                                  <m:endChr m:val="⌉"/>
                                  <m:ctrlPr>
                                    <a:rPr lang="de-DE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DE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e-DE" sz="1800" b="0" i="1" smtClean="0">
                                          <a:latin typeface="Cambria Math" panose="02040503050406030204" pitchFamily="18" charset="0"/>
                                        </a:rPr>
                                        <m:t>8 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de-DE" sz="1800" b="0" i="0" smtClean="0"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  <m:r>
                                        <a:rPr lang="de-DE" sz="1800" b="0" i="1" smtClean="0">
                                          <a:latin typeface="Cambria Math" panose="02040503050406030204" pitchFamily="18" charset="0"/>
                                        </a:rPr>
                                        <m:t>⁡(</m:t>
                                      </m:r>
                                      <m:r>
                                        <a:rPr lang="de-DE" sz="18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de-DE" sz="1800" b="0" i="1" smtClean="0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de-DE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de-DE" sz="1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𝜀</m:t>
                                          </m:r>
                                        </m:e>
                                        <m:sup>
                                          <m:r>
                                            <a:rPr lang="de-DE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de-DE" sz="1800" b="0" i="1" smtClean="0">
                                          <a:latin typeface="Cambria Math" panose="02040503050406030204" pitchFamily="18" charset="0"/>
                                        </a:rPr>
                                        <m:t>−2</m:t>
                                      </m:r>
                                      <m:f>
                                        <m:fPr>
                                          <m:ctrlPr>
                                            <a:rPr lang="de-DE" sz="1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de-DE" sz="18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de-DE" sz="18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𝜀</m:t>
                                              </m:r>
                                            </m:e>
                                            <m:sup>
                                              <m:r>
                                                <a:rPr lang="de-DE" sz="18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3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r>
                                            <a:rPr lang="de-DE" sz="1800" b="0" i="1" smtClean="0"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  <m:r>
                                        <a:rPr lang="de-DE" sz="18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0">
                                        <a:latin typeface="Cambria Math" panose="02040503050406030204" pitchFamily="18" charset="0"/>
                                      </a:rPr>
                                      <m:t>𝛥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̃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de-DE" b="0">
                                            <a:latin typeface="Cambria Math" panose="02040503050406030204" pitchFamily="18" charset="0"/>
                                          </a:rPr>
                                          <m:t>𝛷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de-DE">
                                    <a:latin typeface="Cambria Math" panose="02040503050406030204" pitchFamily="18" charset="0"/>
                                  </a:rPr>
                                  <m:t>≤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p>
                                    <m:r>
                                      <a:rPr lang="de-DE" b="0" smtClean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  <m:r>
                                  <a:rPr lang="de-DE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d>
                                  <m:dPr>
                                    <m:ctrlPr>
                                      <a:rPr lang="de-DE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  <m:r>
                                      <a:rPr lang="de-DE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de-DE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</m:d>
                                <m:r>
                                  <a:rPr lang="de-DE" b="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</m:oMath>
                            </m:oMathPara>
                          </a14:m>
                          <a:endParaRPr lang="de-DE" b="0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where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de-DE" b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de-DE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de-DE" b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oMath>
                          </a14:m>
                          <a:r>
                            <a:rPr lang="en-US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8490239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elle 17">
                <a:extLst>
                  <a:ext uri="{FF2B5EF4-FFF2-40B4-BE49-F238E27FC236}">
                    <a16:creationId xmlns:a16="http://schemas.microsoft.com/office/drawing/2014/main" id="{9AE4CAFA-B3BF-BA29-C4C2-7FB3178ED6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44863288"/>
                  </p:ext>
                </p:extLst>
              </p:nvPr>
            </p:nvGraphicFramePr>
            <p:xfrm>
              <a:off x="332903" y="1979137"/>
              <a:ext cx="11161240" cy="426957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754025">
                      <a:extLst>
                        <a:ext uri="{9D8B030D-6E8A-4147-A177-3AD203B41FA5}">
                          <a16:colId xmlns:a16="http://schemas.microsoft.com/office/drawing/2014/main" val="2636942772"/>
                        </a:ext>
                      </a:extLst>
                    </a:gridCol>
                    <a:gridCol w="2448272">
                      <a:extLst>
                        <a:ext uri="{9D8B030D-6E8A-4147-A177-3AD203B41FA5}">
                          <a16:colId xmlns:a16="http://schemas.microsoft.com/office/drawing/2014/main" val="3733827420"/>
                        </a:ext>
                      </a:extLst>
                    </a:gridCol>
                    <a:gridCol w="4824536">
                      <a:extLst>
                        <a:ext uri="{9D8B030D-6E8A-4147-A177-3AD203B41FA5}">
                          <a16:colId xmlns:a16="http://schemas.microsoft.com/office/drawing/2014/main" val="334828008"/>
                        </a:ext>
                      </a:extLst>
                    </a:gridCol>
                    <a:gridCol w="2134407">
                      <a:extLst>
                        <a:ext uri="{9D8B030D-6E8A-4147-A177-3AD203B41FA5}">
                          <a16:colId xmlns:a16="http://schemas.microsoft.com/office/drawing/2014/main" val="184299365"/>
                        </a:ext>
                      </a:extLst>
                    </a:gridCol>
                  </a:tblGrid>
                  <a:tr h="576064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Approaches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to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bounding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sensitivity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7247" t="-1053" r="-44697" b="-64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23714" t="-1053" r="-1143" b="-64105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6523099"/>
                      </a:ext>
                    </a:extLst>
                  </a:tr>
                  <a:tr h="1317689">
                    <a:tc rowSpan="3">
                      <a:txBody>
                        <a:bodyPr/>
                        <a:lstStyle/>
                        <a:p>
                          <a:pPr algn="l"/>
                          <a:r>
                            <a:rPr lang="de-DE" dirty="0"/>
                            <a:t>Bound </a:t>
                          </a:r>
                          <a:r>
                            <a:rPr lang="de-DE" dirty="0" err="1"/>
                            <a:t>the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embedding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space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By </a:t>
                          </a:r>
                          <a:r>
                            <a:rPr lang="de-DE" dirty="0" err="1"/>
                            <a:t>observed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range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7247" t="-44444" r="-44697" b="-1819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23714" t="-44444" r="-1143" b="-1819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15787425"/>
                      </a:ext>
                    </a:extLst>
                  </a:tr>
                  <a:tr h="662623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1891" t="-286239" r="-285075" b="-2605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7247" t="-286239" r="-44697" b="-2605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23714" t="-286239" r="-1143" b="-26055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9441252"/>
                      </a:ext>
                    </a:extLst>
                  </a:tr>
                  <a:tr h="640080">
                    <a:tc vMerge="1"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Normalize to unit length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7247" t="-397170" r="-44697" b="-1679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23714" t="-397170" r="-1143" b="-1679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91282898"/>
                      </a:ext>
                    </a:extLst>
                  </a:tr>
                  <a:tr h="1073118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de-DE" dirty="0" err="1"/>
                            <a:t>Dimensionality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Reduction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/>
                            <a:t>Johnson-</a:t>
                          </a:r>
                          <a:r>
                            <a:rPr lang="de-DE" dirty="0" err="1"/>
                            <a:t>Lindenstrauss</a:t>
                          </a:r>
                          <a:r>
                            <a:rPr lang="de-DE" dirty="0"/>
                            <a:t> Lemma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87247" t="-299432" r="-44697" b="-11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423714" t="-299432" r="-1143" b="-11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8490239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95214D2B-C110-E2E4-161B-ABB10999A309}"/>
                  </a:ext>
                </a:extLst>
              </p:cNvPr>
              <p:cNvSpPr txBox="1"/>
              <p:nvPr/>
            </p:nvSpPr>
            <p:spPr>
              <a:xfrm>
                <a:off x="4802725" y="1118381"/>
                <a:ext cx="4752527" cy="46403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 eaLnBrk="0" hangingPunct="0"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</m:acc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𝑏𝑜𝑢𝑛𝑑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cs typeface="Arial" pitchFamily="34" charset="0"/>
                  </a:rPr>
                  <a:t> s.th.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</m:acc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 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</m:d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p>
                    </m:sSup>
                  </m:oMath>
                </a14:m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95214D2B-C110-E2E4-161B-ABB10999A3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2725" y="1118381"/>
                <a:ext cx="4752527" cy="464038"/>
              </a:xfrm>
              <a:prstGeom prst="rect">
                <a:avLst/>
              </a:prstGeom>
              <a:blipFill>
                <a:blip r:embed="rId4"/>
                <a:stretch>
                  <a:fillRect b="-194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AB2F560D-35FC-7CC7-0AE2-A27FF263B22C}"/>
                  </a:ext>
                </a:extLst>
              </p:cNvPr>
              <p:cNvSpPr txBox="1"/>
              <p:nvPr/>
            </p:nvSpPr>
            <p:spPr>
              <a:xfrm>
                <a:off x="320490" y="1200371"/>
                <a:ext cx="3674864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eaLnBrk="0" hangingPunct="0"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dirty="0">
                    <a:latin typeface="Arial" pitchFamily="34" charset="0"/>
                  </a:rPr>
                  <a:t> has unbounded sensitivity</a:t>
                </a:r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AB2F560D-35FC-7CC7-0AE2-A27FF263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90" y="1200371"/>
                <a:ext cx="3674864" cy="369332"/>
              </a:xfrm>
              <a:prstGeom prst="rect">
                <a:avLst/>
              </a:prstGeom>
              <a:blipFill>
                <a:blip r:embed="rId5"/>
                <a:stretch>
                  <a:fillRect t="-10000" b="-2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044BF61A-011B-2257-5C26-66F97F4D2904}"/>
              </a:ext>
            </a:extLst>
          </p:cNvPr>
          <p:cNvSpPr/>
          <p:nvPr/>
        </p:nvSpPr>
        <p:spPr bwMode="auto">
          <a:xfrm>
            <a:off x="4106985" y="1218655"/>
            <a:ext cx="608450" cy="332764"/>
          </a:xfrm>
          <a:prstGeom prst="rightArrow">
            <a:avLst/>
          </a:prstGeom>
          <a:solidFill>
            <a:schemeClr val="accent6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4509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6EF555-7017-4401-4B7E-F2E8D8BE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Approaches for Mapping to “real“ words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CBADA7-2717-CDC4-A842-906F97BD7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5" y="981076"/>
            <a:ext cx="11306182" cy="5400675"/>
          </a:xfrm>
        </p:spPr>
        <p:txBody>
          <a:bodyPr/>
          <a:lstStyle/>
          <a:p>
            <a:pPr marL="0" indent="0"/>
            <a:endParaRPr lang="de-DE" dirty="0"/>
          </a:p>
          <a:p>
            <a:pPr marL="357187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78845A-AB86-AEFD-7EC7-51C3636D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7EEC74-B4E2-44BC-BE6A-0169C8F63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DC9B9D-1811-5191-0C9A-4408D819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elle 17">
                <a:extLst>
                  <a:ext uri="{FF2B5EF4-FFF2-40B4-BE49-F238E27FC236}">
                    <a16:creationId xmlns:a16="http://schemas.microsoft.com/office/drawing/2014/main" id="{A4F1BCF6-5E92-AE48-8574-3A8B5CFF29B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7286747"/>
                  </p:ext>
                </p:extLst>
              </p:nvPr>
            </p:nvGraphicFramePr>
            <p:xfrm>
              <a:off x="365191" y="2420888"/>
              <a:ext cx="11091688" cy="3788486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886664">
                      <a:extLst>
                        <a:ext uri="{9D8B030D-6E8A-4147-A177-3AD203B41FA5}">
                          <a16:colId xmlns:a16="http://schemas.microsoft.com/office/drawing/2014/main" val="3733827420"/>
                        </a:ext>
                      </a:extLst>
                    </a:gridCol>
                    <a:gridCol w="4711870">
                      <a:extLst>
                        <a:ext uri="{9D8B030D-6E8A-4147-A177-3AD203B41FA5}">
                          <a16:colId xmlns:a16="http://schemas.microsoft.com/office/drawing/2014/main" val="334828008"/>
                        </a:ext>
                      </a:extLst>
                    </a:gridCol>
                    <a:gridCol w="3493154">
                      <a:extLst>
                        <a:ext uri="{9D8B030D-6E8A-4147-A177-3AD203B41FA5}">
                          <a16:colId xmlns:a16="http://schemas.microsoft.com/office/drawing/2014/main" val="184299365"/>
                        </a:ext>
                      </a:extLst>
                    </a:gridCol>
                  </a:tblGrid>
                  <a:tr h="60645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Mapping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Function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sz="1800" b="1" i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de-DE" sz="1800" b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de-DE" sz="1800" b="1" kern="120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𝒎𝒂𝒑</m:t>
                                  </m:r>
                                </m:sub>
                              </m:sSub>
                            </m:oMath>
                          </a14:m>
                          <a:endParaRPr lang="en-US" sz="1800" b="1" kern="120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Embedding Vector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26523099"/>
                      </a:ext>
                    </a:extLst>
                  </a:tr>
                  <a:tr h="549250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No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mapping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𝑚𝑎𝑝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)=</m:t>
                                </m:r>
                                <m:r>
                                  <m:rPr>
                                    <m:sty m:val="p"/>
                                  </m:rPr>
                                  <a:rPr lang="de-DE" b="0" i="0" smtClean="0">
                                    <a:latin typeface="Cambria Math" panose="02040503050406030204" pitchFamily="18" charset="0"/>
                                  </a:rPr>
                                  <m:t>y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err="1"/>
                            <a:t>Noisy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embedding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vector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15787425"/>
                      </a:ext>
                    </a:extLst>
                  </a:tr>
                  <a:tr h="828070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Map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to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nearest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neighbor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embedding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𝑚𝑎𝑝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)=</m:t>
                                </m:r>
                                <m:func>
                                  <m:func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limLow>
                                      <m:limLow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limLow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de-DE" b="0" i="0" smtClean="0">
                                            <a:latin typeface="Cambria Math" panose="02040503050406030204" pitchFamily="18" charset="0"/>
                                          </a:rPr>
                                          <m:t>argmin</m:t>
                                        </m:r>
                                      </m:e>
                                      <m:lim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 ∈ 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𝒲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\</m:t>
                                        </m:r>
                                        <m:d>
                                          <m:dPr>
                                            <m:begChr m:val="{"/>
                                            <m:endChr m:val="}"/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</m:d>
                                      </m:lim>
                                    </m:limLow>
                                  </m:fName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d>
                                      <m:dPr>
                                        <m:begChr m:val="‖"/>
                                        <m:endChr m:val="‖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l-GR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Φ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(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𝑤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)</m:t>
                                        </m:r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b="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indent="0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de-DE" b="0" i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S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err="1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imilar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err="1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embedding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err="1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vector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err="1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associated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err="1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with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i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"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real</m:t>
                                </m:r>
                                <m:r>
                                  <m:rPr>
                                    <m:nor/>
                                  </m:rPr>
                                  <a:rPr lang="de-DE" b="0" i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"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err="1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word</m:t>
                                </m:r>
                              </m:oMath>
                            </m:oMathPara>
                          </a14:m>
                          <a:endParaRPr lang="de-DE" b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89441252"/>
                      </a:ext>
                    </a:extLst>
                  </a:tr>
                  <a:tr h="180470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 err="1"/>
                            <a:t>Randomly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output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first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or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second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nearest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neighbor</a:t>
                          </a:r>
                          <a:endParaRPr lang="de-DE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𝑚𝑎𝑝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d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begChr m:val="{"/>
                                    <m:endChr m:val=""/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>
                                        <m:sSub>
                                          <m:sSub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𝑤</m:t>
                                            </m:r>
                                          </m:e>
                                          <m: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,  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𝑤𝑖𝑡h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𝑝𝑟𝑜𝑏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. 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e>
                                        <m:sSub>
                                          <m:sSub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𝑤</m:t>
                                            </m:r>
                                          </m:e>
                                          <m: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,  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𝑤𝑖𝑡h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𝑝𝑟𝑜𝑏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. 1−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</m:eqArr>
                                  </m:e>
                                </m:d>
                              </m:oMath>
                            </m:oMathPara>
                          </a14:m>
                          <a:endParaRPr lang="de-DE" b="0" i="1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de-DE" sz="900" b="0" i="1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b="0" dirty="0" err="1"/>
                            <a:t>where</a:t>
                          </a:r>
                          <a:r>
                            <a:rPr lang="de-DE" b="0" baseline="0" dirty="0"/>
                            <a:t> </a:t>
                          </a:r>
                          <a:r>
                            <a:rPr lang="de-DE" b="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unc>
                                <m:func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func>
                                    <m:funcPr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limLow>
                                        <m:limLowPr>
                                          <m:ctrlP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limLow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de-DE" b="0" i="0" smtClean="0">
                                              <a:latin typeface="Cambria Math" panose="02040503050406030204" pitchFamily="18" charset="0"/>
                                            </a:rPr>
                                            <m:t>argmin</m:t>
                                          </m:r>
                                        </m:e>
                                        <m:lim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 ∈ </m:t>
                                          </m:r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𝒲</m:t>
                                          </m:r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\</m:t>
                                          </m:r>
                                          <m:d>
                                            <m:dPr>
                                              <m:begChr m:val="{"/>
                                              <m:endChr m:val="}"/>
                                              <m:ctrlPr>
                                                <a:rPr lang="de-DE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de-DE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</m:d>
                                        </m:lim>
                                      </m:limLow>
                                    </m:fName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d>
                                        <m:dPr>
                                          <m:begChr m:val="‖"/>
                                          <m:endChr m:val="‖"/>
                                          <m:ctrlP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 </m:t>
                                          </m:r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Φ</m:t>
                                          </m:r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(</m:t>
                                          </m:r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𝑤</m:t>
                                          </m:r>
                                          <m:r>
                                            <a:rPr lang="de-DE" b="0" i="1" smtClean="0"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</m:d>
                                    </m:e>
                                  </m:func>
                                </m:fName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func>
                            </m:oMath>
                          </a14:m>
                          <a:endParaRPr lang="de-DE" b="0" i="1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unc>
                                  <m:func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func>
                                      <m:func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limLow>
                                          <m:limLow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limLow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de-DE" b="0" i="0" smtClean="0">
                                                <a:latin typeface="Cambria Math" panose="02040503050406030204" pitchFamily="18" charset="0"/>
                                              </a:rPr>
                                              <m:t>argmin</m:t>
                                            </m:r>
                                          </m:e>
                                          <m:lim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𝑤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∈ 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𝒲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\</m:t>
                                            </m:r>
                                            <m:d>
                                              <m:dPr>
                                                <m:begChr m:val="{"/>
                                                <m:endChr m:val="}"/>
                                                <m:ctrlPr>
                                                  <a:rPr lang="de-DE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dPr>
                                              <m:e>
                                                <m:r>
                                                  <a:rPr lang="de-DE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  <m:r>
                                                  <a:rPr lang="de-DE" b="0" i="1" smtClean="0"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,</m:t>
                                                </m:r>
                                                <m:sSub>
                                                  <m:sSubPr>
                                                    <m:ctrlPr>
                                                      <a:rPr lang="de-DE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de-DE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𝑤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de-DE" b="0" i="1" smtClean="0"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1</m:t>
                                                    </m:r>
                                                  </m:sub>
                                                </m:sSub>
                                              </m:e>
                                            </m:d>
                                          </m:lim>
                                        </m:limLow>
                                      </m:fName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d>
                                          <m:dPr>
                                            <m:begChr m:val="‖"/>
                                            <m:endChr m:val="‖"/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l-GR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Φ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𝑤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</m:d>
                                      </m:e>
                                    </m:func>
                                  </m:fName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en-US" b="0" i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de-DE" b="0" i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S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imilar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embedding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vector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associated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with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"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real</m:t>
                                </m:r>
                                <m:r>
                                  <m:rPr>
                                    <m:nor/>
                                  </m:rPr>
                                  <a:rPr lang="de-DE" b="0" i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"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de-DE" b="0" dirty="0" smtClean="0">
                                    <a:solidFill>
                                      <a:schemeClr val="tx1"/>
                                    </a:solidFill>
                                    <a:cs typeface="Arial" pitchFamily="34" charset="0"/>
                                  </a:rPr>
                                  <m:t>word</m:t>
                                </m:r>
                              </m:oMath>
                            </m:oMathPara>
                          </a14:m>
                          <a:endParaRPr lang="de-DE" b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9128289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elle 17">
                <a:extLst>
                  <a:ext uri="{FF2B5EF4-FFF2-40B4-BE49-F238E27FC236}">
                    <a16:creationId xmlns:a16="http://schemas.microsoft.com/office/drawing/2014/main" id="{A4F1BCF6-5E92-AE48-8574-3A8B5CFF29B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7286747"/>
                  </p:ext>
                </p:extLst>
              </p:nvPr>
            </p:nvGraphicFramePr>
            <p:xfrm>
              <a:off x="365191" y="2420888"/>
              <a:ext cx="11091688" cy="3788486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886664">
                      <a:extLst>
                        <a:ext uri="{9D8B030D-6E8A-4147-A177-3AD203B41FA5}">
                          <a16:colId xmlns:a16="http://schemas.microsoft.com/office/drawing/2014/main" val="3733827420"/>
                        </a:ext>
                      </a:extLst>
                    </a:gridCol>
                    <a:gridCol w="4711870">
                      <a:extLst>
                        <a:ext uri="{9D8B030D-6E8A-4147-A177-3AD203B41FA5}">
                          <a16:colId xmlns:a16="http://schemas.microsoft.com/office/drawing/2014/main" val="334828008"/>
                        </a:ext>
                      </a:extLst>
                    </a:gridCol>
                    <a:gridCol w="3493154">
                      <a:extLst>
                        <a:ext uri="{9D8B030D-6E8A-4147-A177-3AD203B41FA5}">
                          <a16:colId xmlns:a16="http://schemas.microsoft.com/office/drawing/2014/main" val="184299365"/>
                        </a:ext>
                      </a:extLst>
                    </a:gridCol>
                  </a:tblGrid>
                  <a:tr h="60645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Mapping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61370" t="-1000" r="-74548" b="-52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Embedding Vector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26523099"/>
                      </a:ext>
                    </a:extLst>
                  </a:tr>
                  <a:tr h="549250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No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mapping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61370" t="-112222" r="-74548" b="-48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err="1"/>
                            <a:t>Noisy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embedding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vector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15787425"/>
                      </a:ext>
                    </a:extLst>
                  </a:tr>
                  <a:tr h="828070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Map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to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nearest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neighbor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embedding</a:t>
                          </a:r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61370" t="-140441" r="-74548" b="-219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17976" t="-140441" r="-698" b="-2191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9441252"/>
                      </a:ext>
                    </a:extLst>
                  </a:tr>
                  <a:tr h="180470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 err="1"/>
                            <a:t>Randomly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output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first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or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second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nearest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neighbor</a:t>
                          </a:r>
                          <a:endParaRPr lang="de-DE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61370" t="-110473" r="-74548" b="-6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17976" t="-110473" r="-698" b="-6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9128289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3FF68CC4-A431-E6CA-0BCA-0342AA58C79A}"/>
                  </a:ext>
                </a:extLst>
              </p:cNvPr>
              <p:cNvSpPr txBox="1"/>
              <p:nvPr/>
            </p:nvSpPr>
            <p:spPr>
              <a:xfrm>
                <a:off x="4186683" y="1364043"/>
                <a:ext cx="7392144" cy="3942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 eaLnBrk="0" hangingPunct="0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>
                            <a:latin typeface="Cambria Math" panose="02040503050406030204" pitchFamily="18" charset="0"/>
                          </a:rPr>
                          <m:t>𝒑𝒓𝒊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𝑚𝑎𝑝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𝑚𝑎𝑝</m:t>
                        </m:r>
                      </m:sub>
                    </m:sSub>
                    <m:r>
                      <a:rPr lang="de-DE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 b="0" i="1">
                            <a:latin typeface="Cambria Math" panose="02040503050406030204" pitchFamily="18" charset="0"/>
                          </a:rPr>
                          <m:t>𝑝𝑟𝑖𝑣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dirty="0">
                    <a:latin typeface="Arial" pitchFamily="34" charset="0"/>
                  </a:rPr>
                  <a:t>, s.th.,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>
                            <a:latin typeface="Cambria Math" panose="02040503050406030204" pitchFamily="18" charset="0"/>
                          </a:rPr>
                          <m:t>𝒑𝒓𝒊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𝑚𝑎𝑝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𝐼𝑚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</m:oMath>
                </a14:m>
                <a:r>
                  <a:rPr lang="en-US" dirty="0">
                    <a:latin typeface="Arial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3FF68CC4-A431-E6CA-0BCA-0342AA58C7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6683" y="1364043"/>
                <a:ext cx="7392144" cy="394210"/>
              </a:xfrm>
              <a:prstGeom prst="rect">
                <a:avLst/>
              </a:prstGeom>
              <a:blipFill>
                <a:blip r:embed="rId4"/>
                <a:stretch>
                  <a:fillRect t="-9375" b="-187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feld 39">
                <a:extLst>
                  <a:ext uri="{FF2B5EF4-FFF2-40B4-BE49-F238E27FC236}">
                    <a16:creationId xmlns:a16="http://schemas.microsoft.com/office/drawing/2014/main" id="{66A9B74E-F99F-D7E6-07F6-170E624B4F19}"/>
                  </a:ext>
                </a:extLst>
              </p:cNvPr>
              <p:cNvSpPr txBox="1"/>
              <p:nvPr/>
            </p:nvSpPr>
            <p:spPr>
              <a:xfrm>
                <a:off x="365191" y="1211465"/>
                <a:ext cx="3344829" cy="66774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eaLnBrk="0" hangingPunct="0"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𝑝𝑟𝑖𝑣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i="1" dirty="0">
                    <a:latin typeface="Arial" pitchFamily="34" charset="0"/>
                  </a:rPr>
                  <a:t> </a:t>
                </a:r>
                <a:r>
                  <a:rPr lang="en-US" dirty="0">
                    <a:latin typeface="Arial" pitchFamily="34" charset="0"/>
                  </a:rPr>
                  <a:t>does not correspond to a word embedding vector</a:t>
                </a:r>
              </a:p>
            </p:txBody>
          </p:sp>
        </mc:Choice>
        <mc:Fallback xmlns="">
          <p:sp>
            <p:nvSpPr>
              <p:cNvPr id="40" name="Textfeld 39">
                <a:extLst>
                  <a:ext uri="{FF2B5EF4-FFF2-40B4-BE49-F238E27FC236}">
                    <a16:creationId xmlns:a16="http://schemas.microsoft.com/office/drawing/2014/main" id="{66A9B74E-F99F-D7E6-07F6-170E624B4F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91" y="1211465"/>
                <a:ext cx="3344829" cy="667747"/>
              </a:xfrm>
              <a:prstGeom prst="rect">
                <a:avLst/>
              </a:prstGeom>
              <a:blipFill>
                <a:blip r:embed="rId5"/>
                <a:stretch>
                  <a:fillRect l="-1639" t="-5505" b="-1467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Pfeil: nach rechts 40">
            <a:extLst>
              <a:ext uri="{FF2B5EF4-FFF2-40B4-BE49-F238E27FC236}">
                <a16:creationId xmlns:a16="http://schemas.microsoft.com/office/drawing/2014/main" id="{27CE71B6-2040-7412-151C-EF816B4D750B}"/>
              </a:ext>
            </a:extLst>
          </p:cNvPr>
          <p:cNvSpPr/>
          <p:nvPr/>
        </p:nvSpPr>
        <p:spPr bwMode="auto">
          <a:xfrm>
            <a:off x="3888666" y="1376569"/>
            <a:ext cx="608450" cy="332764"/>
          </a:xfrm>
          <a:prstGeom prst="rightArrow">
            <a:avLst/>
          </a:prstGeom>
          <a:solidFill>
            <a:schemeClr val="accent6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0108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6EF555-7017-4401-4B7E-F2E8D8BE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Approaches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Bounding</a:t>
            </a:r>
            <a:r>
              <a:rPr lang="de-DE" dirty="0"/>
              <a:t> </a:t>
            </a:r>
            <a:r>
              <a:rPr lang="de-DE" dirty="0" err="1"/>
              <a:t>Sensitivity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CBADA7-2717-CDC4-A842-906F97BD7D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pPr marL="0" indent="0"/>
            <a:endParaRPr lang="de-DE" dirty="0"/>
          </a:p>
          <a:p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78845A-AB86-AEFD-7EC7-51C3636D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7EEC74-B4E2-44BC-BE6A-0169C8F63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DC9B9D-1811-5191-0C9A-4408D819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Tabelle 17">
                <a:extLst>
                  <a:ext uri="{FF2B5EF4-FFF2-40B4-BE49-F238E27FC236}">
                    <a16:creationId xmlns:a16="http://schemas.microsoft.com/office/drawing/2014/main" id="{9AE4CAFA-B3BF-BA29-C4C2-7FB3178ED6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3967295"/>
                  </p:ext>
                </p:extLst>
              </p:nvPr>
            </p:nvGraphicFramePr>
            <p:xfrm>
              <a:off x="332903" y="3404434"/>
              <a:ext cx="7538966" cy="1936771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642422">
                      <a:extLst>
                        <a:ext uri="{9D8B030D-6E8A-4147-A177-3AD203B41FA5}">
                          <a16:colId xmlns:a16="http://schemas.microsoft.com/office/drawing/2014/main" val="3733827420"/>
                        </a:ext>
                      </a:extLst>
                    </a:gridCol>
                    <a:gridCol w="1800200">
                      <a:extLst>
                        <a:ext uri="{9D8B030D-6E8A-4147-A177-3AD203B41FA5}">
                          <a16:colId xmlns:a16="http://schemas.microsoft.com/office/drawing/2014/main" val="184299365"/>
                        </a:ext>
                      </a:extLst>
                    </a:gridCol>
                    <a:gridCol w="3096344">
                      <a:extLst>
                        <a:ext uri="{9D8B030D-6E8A-4147-A177-3AD203B41FA5}">
                          <a16:colId xmlns:a16="http://schemas.microsoft.com/office/drawing/2014/main" val="142801212"/>
                        </a:ext>
                      </a:extLst>
                    </a:gridCol>
                  </a:tblGrid>
                  <a:tr h="65606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Approaches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to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bounding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sensitivity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Sensitivity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de-DE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b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𝛥</m:t>
                                  </m:r>
                                </m:e>
                                <m:sub>
                                  <m:acc>
                                    <m:accPr>
                                      <m:chr m:val="̃"/>
                                      <m:ctrlPr>
                                        <a:rPr lang="de-DE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DE" b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𝛷</m:t>
                                      </m:r>
                                    </m:e>
                                  </m:acc>
                                </m:sub>
                              </m:sSub>
                            </m:oMath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b="1" dirty="0" err="1">
                              <a:solidFill>
                                <a:schemeClr val="tx1"/>
                              </a:solidFill>
                            </a:rPr>
                            <a:t>Variance</a:t>
                          </a:r>
                          <a:r>
                            <a:rPr lang="de-DE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b="1" dirty="0" err="1">
                              <a:solidFill>
                                <a:schemeClr val="tx1"/>
                              </a:solidFill>
                            </a:rPr>
                            <a:t>of</a:t>
                          </a:r>
                          <a:r>
                            <a:rPr lang="de-DE" b="1" dirty="0">
                              <a:solidFill>
                                <a:schemeClr val="tx1"/>
                              </a:solidFill>
                            </a:rPr>
                            <a:t> Laplace</a:t>
                          </a:r>
                          <a:r>
                            <a:rPr lang="de-DE" b="1" baseline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b="1" baseline="0" dirty="0" err="1">
                              <a:solidFill>
                                <a:schemeClr val="tx1"/>
                              </a:solidFill>
                            </a:rPr>
                            <a:t>noise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26523099"/>
                      </a:ext>
                    </a:extLst>
                  </a:tr>
                  <a:tr h="6476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/>
                            <a:t>Normalize </a:t>
                          </a:r>
                          <a:r>
                            <a:rPr lang="de-DE" dirty="0" err="1"/>
                            <a:t>to</a:t>
                          </a:r>
                          <a:r>
                            <a:rPr lang="de-DE" baseline="0" dirty="0"/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de-DE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b="0" smtClean="0">
                                          <a:latin typeface="Cambria Math" panose="02040503050406030204" pitchFamily="18" charset="0"/>
                                        </a:rPr>
                                        <m:t>0, 1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dirty="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0">
                                        <a:latin typeface="Cambria Math" panose="02040503050406030204" pitchFamily="18" charset="0"/>
                                      </a:rPr>
                                      <m:t>𝛥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̃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de-DE" b="0">
                                            <a:latin typeface="Cambria Math" panose="02040503050406030204" pitchFamily="18" charset="0"/>
                                          </a:rPr>
                                          <m:t>𝛷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de-DE">
                                    <a:latin typeface="Cambria Math" panose="02040503050406030204" pitchFamily="18" charset="0"/>
                                  </a:rPr>
                                  <m:t>≤</m:t>
                                </m:r>
                                <m:r>
                                  <a:rPr lang="de-DE" b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oMath>
                            </m:oMathPara>
                          </a14:m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de-DE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𝜟</m:t>
                                      </m:r>
                                    </m:e>
                                    <m:sub>
                                      <m:r>
                                        <a:rPr lang="el-GR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𝝓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den>
                              </m:f>
                              <m:r>
                                <a:rPr lang="de-DE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de-DE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𝟑𝟎𝟎𝟎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chemeClr val="tx1"/>
                              </a:solidFill>
                              <a:cs typeface="Arial" pitchFamily="34" charset="0"/>
                            </a:rPr>
                            <a:t> 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89441252"/>
                      </a:ext>
                    </a:extLst>
                  </a:tr>
                  <a:tr h="63307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Normalize to unit length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b="0">
                                        <a:latin typeface="Cambria Math" panose="02040503050406030204" pitchFamily="18" charset="0"/>
                                      </a:rPr>
                                      <m:t>𝛥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̃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de-DE" b="0">
                                            <a:latin typeface="Cambria Math" panose="02040503050406030204" pitchFamily="18" charset="0"/>
                                          </a:rPr>
                                          <m:t>𝛷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de-DE">
                                    <a:latin typeface="Cambria Math" panose="02040503050406030204" pitchFamily="18" charset="0"/>
                                  </a:rPr>
                                  <m:t>≤</m:t>
                                </m:r>
                                <m:r>
                                  <a:rPr lang="de-DE" b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de-DE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𝜟</m:t>
                                      </m:r>
                                    </m:e>
                                    <m:sub>
                                      <m:r>
                                        <a:rPr lang="el-GR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𝝓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de-DE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𝜺</m:t>
                                  </m:r>
                                </m:den>
                              </m:f>
                              <m:r>
                                <a:rPr lang="de-DE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de-DE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𝟐𝟎</m:t>
                              </m:r>
                            </m:oMath>
                          </a14:m>
                          <a:r>
                            <a:rPr lang="en-US" b="1" dirty="0">
                              <a:solidFill>
                                <a:schemeClr val="tx1"/>
                              </a:solidFill>
                              <a:cs typeface="Arial" pitchFamily="34" charset="0"/>
                            </a:rPr>
                            <a:t> </a:t>
                          </a:r>
                          <a:endParaRPr lang="en-US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9128289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Tabelle 17">
                <a:extLst>
                  <a:ext uri="{FF2B5EF4-FFF2-40B4-BE49-F238E27FC236}">
                    <a16:creationId xmlns:a16="http://schemas.microsoft.com/office/drawing/2014/main" id="{9AE4CAFA-B3BF-BA29-C4C2-7FB3178ED68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33967295"/>
                  </p:ext>
                </p:extLst>
              </p:nvPr>
            </p:nvGraphicFramePr>
            <p:xfrm>
              <a:off x="332903" y="3404434"/>
              <a:ext cx="7538966" cy="1936771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642422">
                      <a:extLst>
                        <a:ext uri="{9D8B030D-6E8A-4147-A177-3AD203B41FA5}">
                          <a16:colId xmlns:a16="http://schemas.microsoft.com/office/drawing/2014/main" val="3733827420"/>
                        </a:ext>
                      </a:extLst>
                    </a:gridCol>
                    <a:gridCol w="1800200">
                      <a:extLst>
                        <a:ext uri="{9D8B030D-6E8A-4147-A177-3AD203B41FA5}">
                          <a16:colId xmlns:a16="http://schemas.microsoft.com/office/drawing/2014/main" val="184299365"/>
                        </a:ext>
                      </a:extLst>
                    </a:gridCol>
                    <a:gridCol w="3096344">
                      <a:extLst>
                        <a:ext uri="{9D8B030D-6E8A-4147-A177-3AD203B41FA5}">
                          <a16:colId xmlns:a16="http://schemas.microsoft.com/office/drawing/2014/main" val="142801212"/>
                        </a:ext>
                      </a:extLst>
                    </a:gridCol>
                  </a:tblGrid>
                  <a:tr h="65606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Approaches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to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bounding</a:t>
                          </a:r>
                          <a:r>
                            <a:rPr lang="de-DE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dirty="0" err="1">
                              <a:solidFill>
                                <a:schemeClr val="tx1"/>
                              </a:solidFill>
                            </a:rPr>
                            <a:t>sensitivity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46959" t="-3704" r="-172973" b="-197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b="1" dirty="0" err="1">
                              <a:solidFill>
                                <a:schemeClr val="tx1"/>
                              </a:solidFill>
                            </a:rPr>
                            <a:t>Variance</a:t>
                          </a:r>
                          <a:r>
                            <a:rPr lang="de-DE" b="1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b="1" dirty="0" err="1">
                              <a:solidFill>
                                <a:schemeClr val="tx1"/>
                              </a:solidFill>
                            </a:rPr>
                            <a:t>of</a:t>
                          </a:r>
                          <a:r>
                            <a:rPr lang="de-DE" b="1" dirty="0">
                              <a:solidFill>
                                <a:schemeClr val="tx1"/>
                              </a:solidFill>
                            </a:rPr>
                            <a:t> Laplace</a:t>
                          </a:r>
                          <a:r>
                            <a:rPr lang="de-DE" b="1" baseline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de-DE" b="1" baseline="0" dirty="0" err="1">
                              <a:solidFill>
                                <a:schemeClr val="tx1"/>
                              </a:solidFill>
                            </a:rPr>
                            <a:t>noise</a:t>
                          </a:r>
                          <a:endParaRPr lang="en-US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26523099"/>
                      </a:ext>
                    </a:extLst>
                  </a:tr>
                  <a:tr h="64762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30" t="-104673" r="-186175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46959" t="-104673" r="-172973" b="-990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43898" t="-104673" r="-787" b="-9906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9441252"/>
                      </a:ext>
                    </a:extLst>
                  </a:tr>
                  <a:tr h="633078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Normalize to unit length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46959" t="-210577" r="-172973" b="-1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43898" t="-210577" r="-787" b="-1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91282898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95214D2B-C110-E2E4-161B-ABB10999A309}"/>
                  </a:ext>
                </a:extLst>
              </p:cNvPr>
              <p:cNvSpPr txBox="1"/>
              <p:nvPr/>
            </p:nvSpPr>
            <p:spPr>
              <a:xfrm>
                <a:off x="4802724" y="858731"/>
                <a:ext cx="4752527" cy="46403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 eaLnBrk="0" hangingPunct="0"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</m:acc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𝑏𝑜𝑢𝑛𝑑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cs typeface="Arial" pitchFamily="34" charset="0"/>
                  </a:rPr>
                  <a:t> s.th.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</m:acc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 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</m:d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p>
                    </m:sSup>
                  </m:oMath>
                </a14:m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95214D2B-C110-E2E4-161B-ABB10999A3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2724" y="858731"/>
                <a:ext cx="4752527" cy="464038"/>
              </a:xfrm>
              <a:prstGeom prst="rect">
                <a:avLst/>
              </a:prstGeom>
              <a:blipFill>
                <a:blip r:embed="rId4"/>
                <a:stretch>
                  <a:fillRect b="-2105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AB2F560D-35FC-7CC7-0AE2-A27FF263B22C}"/>
                  </a:ext>
                </a:extLst>
              </p:cNvPr>
              <p:cNvSpPr txBox="1"/>
              <p:nvPr/>
            </p:nvSpPr>
            <p:spPr>
              <a:xfrm>
                <a:off x="320489" y="940721"/>
                <a:ext cx="3674864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eaLnBrk="0" hangingPunct="0"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dirty="0">
                    <a:latin typeface="Arial" pitchFamily="34" charset="0"/>
                  </a:rPr>
                  <a:t> has unbounded sensitivity</a:t>
                </a:r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AB2F560D-35FC-7CC7-0AE2-A27FF263B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89" y="940721"/>
                <a:ext cx="3674864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044BF61A-011B-2257-5C26-66F97F4D2904}"/>
              </a:ext>
            </a:extLst>
          </p:cNvPr>
          <p:cNvSpPr/>
          <p:nvPr/>
        </p:nvSpPr>
        <p:spPr bwMode="auto">
          <a:xfrm>
            <a:off x="4106984" y="959005"/>
            <a:ext cx="608450" cy="332764"/>
          </a:xfrm>
          <a:prstGeom prst="rightArrow">
            <a:avLst/>
          </a:prstGeom>
          <a:solidFill>
            <a:schemeClr val="accent6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FA05E096-25B9-BF8A-D63C-515AA85F3C52}"/>
                  </a:ext>
                </a:extLst>
              </p:cNvPr>
              <p:cNvSpPr txBox="1"/>
              <p:nvPr/>
            </p:nvSpPr>
            <p:spPr>
              <a:xfrm>
                <a:off x="320489" y="1460407"/>
                <a:ext cx="4482235" cy="152682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eaLnBrk="0" hangingPunct="0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de-DE" b="1" dirty="0">
                    <a:latin typeface="Arial" pitchFamily="34" charset="0"/>
                  </a:rPr>
                  <a:t>Privacy </a:t>
                </a:r>
                <a:r>
                  <a:rPr lang="de-DE" b="1" dirty="0" err="1">
                    <a:latin typeface="Arial" pitchFamily="34" charset="0"/>
                  </a:rPr>
                  <a:t>budget</a:t>
                </a:r>
                <a:r>
                  <a:rPr lang="de-DE" b="1" dirty="0">
                    <a:latin typeface="Arial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=0.1</m:t>
                    </m:r>
                  </m:oMath>
                </a14:m>
                <a:endParaRPr lang="de-DE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eaLnBrk="0" hangingPunct="0">
                  <a:lnSpc>
                    <a:spcPct val="150000"/>
                  </a:lnSpc>
                  <a:spcBef>
                    <a:spcPts val="0"/>
                  </a:spcBef>
                </a:pPr>
                <a:r>
                  <a:rPr lang="de-DE" b="1" dirty="0">
                    <a:ea typeface="Cambria Math" panose="02040503050406030204" pitchFamily="18" charset="0"/>
                  </a:rPr>
                  <a:t>Embedding </a:t>
                </a:r>
                <a:r>
                  <a:rPr lang="de-DE" b="1" dirty="0" err="1">
                    <a:ea typeface="Cambria Math" panose="02040503050406030204" pitchFamily="18" charset="0"/>
                  </a:rPr>
                  <a:t>function</a:t>
                </a:r>
                <a:r>
                  <a:rPr lang="de-DE" b="1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𝒲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300</m:t>
                        </m:r>
                      </m:sup>
                    </m:sSup>
                  </m:oMath>
                </a14:m>
                <a:r>
                  <a:rPr lang="en-US" dirty="0">
                    <a:latin typeface="Arial" pitchFamily="34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b="1" dirty="0">
                    <a:ea typeface="Cambria Math" panose="02040503050406030204" pitchFamily="18" charset="0"/>
                  </a:rPr>
                  <a:t>Noise: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de-DE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𝐿𝑎𝑝</m:t>
                    </m:r>
                    <m:d>
                      <m:d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b="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  <a:cs typeface="Arial" pitchFamily="34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de-DE" i="0" dirty="0">
                    <a:latin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b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l-GR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𝛥</m:t>
                            </m:r>
                          </m:e>
                          <m:sub>
                            <m:r>
                              <a:rPr lang="el-GR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sub>
                        </m:sSub>
                      </m:num>
                      <m:den>
                        <m:r>
                          <a:rPr lang="de-DE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endParaRPr lang="en-US" dirty="0">
                  <a:latin typeface="Arial" pitchFamily="34" charset="0"/>
                </a:endParaRPr>
              </a:p>
            </p:txBody>
          </p:sp>
        </mc:Choice>
        <mc:Fallback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FA05E096-25B9-BF8A-D63C-515AA85F3C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89" y="1460407"/>
                <a:ext cx="4482235" cy="1526828"/>
              </a:xfrm>
              <a:prstGeom prst="rect">
                <a:avLst/>
              </a:prstGeom>
              <a:blipFill>
                <a:blip r:embed="rId6"/>
                <a:stretch>
                  <a:fillRect l="-12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fik 10">
            <a:extLst>
              <a:ext uri="{FF2B5EF4-FFF2-40B4-BE49-F238E27FC236}">
                <a16:creationId xmlns:a16="http://schemas.microsoft.com/office/drawing/2014/main" id="{9DAD10BD-B1B2-ACBF-D26B-09380523FB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48442" y="4061152"/>
            <a:ext cx="3918529" cy="2560106"/>
          </a:xfrm>
          <a:prstGeom prst="rect">
            <a:avLst/>
          </a:prstGeom>
        </p:spPr>
      </p:pic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26313404-140C-3A8A-B1C7-AA1ACD1E3A7F}"/>
              </a:ext>
            </a:extLst>
          </p:cNvPr>
          <p:cNvCxnSpPr>
            <a:cxnSpLocks/>
            <a:stCxn id="11" idx="1"/>
          </p:cNvCxnSpPr>
          <p:nvPr/>
        </p:nvCxnSpPr>
        <p:spPr bwMode="auto">
          <a:xfrm flipH="1" flipV="1">
            <a:off x="7178987" y="5004971"/>
            <a:ext cx="1069455" cy="336234"/>
          </a:xfrm>
          <a:prstGeom prst="line">
            <a:avLst/>
          </a:prstGeom>
          <a:ln w="28575">
            <a:solidFill>
              <a:srgbClr val="0065BD"/>
            </a:solidFill>
            <a:headEnd type="arrow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9CBBA3ED-798B-5113-186A-A852EBFB83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60055" y="1410369"/>
            <a:ext cx="3752214" cy="2663844"/>
          </a:xfrm>
          <a:prstGeom prst="rect">
            <a:avLst/>
          </a:prstGeom>
        </p:spPr>
      </p:pic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2DC4DDA9-D14B-F88F-6D4D-66263D3FD561}"/>
              </a:ext>
            </a:extLst>
          </p:cNvPr>
          <p:cNvCxnSpPr>
            <a:cxnSpLocks/>
          </p:cNvCxnSpPr>
          <p:nvPr/>
        </p:nvCxnSpPr>
        <p:spPr bwMode="auto">
          <a:xfrm flipH="1">
            <a:off x="7178987" y="3429000"/>
            <a:ext cx="1221269" cy="943819"/>
          </a:xfrm>
          <a:prstGeom prst="line">
            <a:avLst/>
          </a:prstGeom>
          <a:ln w="28575">
            <a:solidFill>
              <a:srgbClr val="0065BD"/>
            </a:solidFill>
            <a:headEnd type="arrow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591400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485E4CF6-124A-C8CD-4290-DF19F8DDA24E}"/>
              </a:ext>
            </a:extLst>
          </p:cNvPr>
          <p:cNvSpPr/>
          <p:nvPr/>
        </p:nvSpPr>
        <p:spPr bwMode="auto">
          <a:xfrm>
            <a:off x="388768" y="980728"/>
            <a:ext cx="8587552" cy="606497"/>
          </a:xfrm>
          <a:prstGeom prst="roundRect">
            <a:avLst/>
          </a:prstGeom>
          <a:solidFill>
            <a:schemeClr val="accent4">
              <a:lumMod val="10000"/>
              <a:lumOff val="9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6EF555-7017-4401-4B7E-F2E8D8BE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Johnson-</a:t>
            </a:r>
            <a:r>
              <a:rPr lang="en-US" dirty="0" err="1"/>
              <a:t>Lindenstrauss</a:t>
            </a:r>
            <a:r>
              <a:rPr lang="en-US" dirty="0"/>
              <a:t> Lemma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78845A-AB86-AEFD-7EC7-51C3636D6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7EEC74-B4E2-44BC-BE6A-0169C8F63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DC9B9D-1811-5191-0C9A-4408D819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C16E9D93-45D3-0DD7-F878-DC13A7ADE728}"/>
                  </a:ext>
                </a:extLst>
              </p:cNvPr>
              <p:cNvSpPr txBox="1"/>
              <p:nvPr/>
            </p:nvSpPr>
            <p:spPr>
              <a:xfrm>
                <a:off x="388768" y="1094311"/>
                <a:ext cx="10531768" cy="508331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eaLnBrk="0" hangingPunct="0">
                  <a:spcBef>
                    <a:spcPts val="0"/>
                  </a:spcBef>
                </a:pPr>
                <a:r>
                  <a:rPr lang="de-DE" b="1" dirty="0">
                    <a:latin typeface="Arial" pitchFamily="34" charset="0"/>
                  </a:rPr>
                  <a:t>Goal: </a:t>
                </a:r>
                <a:r>
                  <a:rPr lang="de-DE" dirty="0">
                    <a:latin typeface="Arial" pitchFamily="34" charset="0"/>
                  </a:rPr>
                  <a:t>Bound </a:t>
                </a:r>
                <a:r>
                  <a:rPr lang="de-DE" dirty="0" err="1">
                    <a:latin typeface="Arial" pitchFamily="34" charset="0"/>
                  </a:rPr>
                  <a:t>the</a:t>
                </a:r>
                <a:r>
                  <a:rPr lang="de-DE" dirty="0">
                    <a:latin typeface="Arial" pitchFamily="34" charset="0"/>
                  </a:rPr>
                  <a:t> </a:t>
                </a:r>
                <a:r>
                  <a:rPr lang="de-DE" dirty="0" err="1">
                    <a:latin typeface="Arial" pitchFamily="34" charset="0"/>
                  </a:rPr>
                  <a:t>worst-case</a:t>
                </a:r>
                <a:r>
                  <a:rPr lang="de-DE" dirty="0">
                    <a:latin typeface="Arial" pitchFamily="34" charset="0"/>
                  </a:rPr>
                  <a:t> </a:t>
                </a:r>
                <a:r>
                  <a:rPr lang="de-DE" dirty="0" err="1">
                    <a:latin typeface="Arial" pitchFamily="34" charset="0"/>
                  </a:rPr>
                  <a:t>distortion</a:t>
                </a:r>
                <a:r>
                  <a:rPr lang="de-DE" dirty="0">
                    <a:latin typeface="Arial" pitchFamily="34" charset="0"/>
                  </a:rPr>
                  <a:t> </a:t>
                </a:r>
                <a:r>
                  <a:rPr lang="de-DE" dirty="0" err="1">
                    <a:latin typeface="Arial" pitchFamily="34" charset="0"/>
                  </a:rPr>
                  <a:t>of</a:t>
                </a:r>
                <a:r>
                  <a:rPr lang="de-DE" dirty="0">
                    <a:latin typeface="Arial" pitchFamily="34" charset="0"/>
                  </a:rPr>
                  <a:t> </a:t>
                </a:r>
                <a:r>
                  <a:rPr lang="de-DE" dirty="0" err="1">
                    <a:latin typeface="Arial" pitchFamily="34" charset="0"/>
                  </a:rPr>
                  <a:t>distances</a:t>
                </a:r>
                <a:r>
                  <a:rPr lang="de-DE" dirty="0">
                    <a:latin typeface="Arial" pitchFamily="34" charset="0"/>
                  </a:rPr>
                  <a:t> </a:t>
                </a:r>
                <a:r>
                  <a:rPr lang="de-DE" dirty="0" err="1">
                    <a:latin typeface="Arial" pitchFamily="34" charset="0"/>
                  </a:rPr>
                  <a:t>during</a:t>
                </a:r>
                <a:r>
                  <a:rPr lang="de-DE" dirty="0">
                    <a:latin typeface="Arial" pitchFamily="34" charset="0"/>
                  </a:rPr>
                  <a:t> </a:t>
                </a:r>
                <a:r>
                  <a:rPr lang="de-DE" dirty="0" err="1">
                    <a:latin typeface="Arial" pitchFamily="34" charset="0"/>
                  </a:rPr>
                  <a:t>dimensionality</a:t>
                </a:r>
                <a:r>
                  <a:rPr lang="de-DE" dirty="0">
                    <a:latin typeface="Arial" pitchFamily="34" charset="0"/>
                  </a:rPr>
                  <a:t> </a:t>
                </a:r>
                <a:r>
                  <a:rPr lang="de-DE" dirty="0" err="1">
                    <a:latin typeface="Arial" pitchFamily="34" charset="0"/>
                  </a:rPr>
                  <a:t>reduction</a:t>
                </a:r>
                <a:r>
                  <a:rPr lang="de-DE" dirty="0">
                    <a:latin typeface="Arial" pitchFamily="34" charset="0"/>
                  </a:rPr>
                  <a:t> </a:t>
                </a:r>
              </a:p>
              <a:p>
                <a:pPr eaLnBrk="0" hangingPunct="0">
                  <a:spcBef>
                    <a:spcPts val="0"/>
                  </a:spcBef>
                </a:pPr>
                <a:endParaRPr lang="de-DE" sz="3200" dirty="0">
                  <a:latin typeface="Arial" pitchFamily="34" charset="0"/>
                </a:endParaRPr>
              </a:p>
              <a:p>
                <a:pPr eaLnBrk="0" hangingPunct="0">
                  <a:spcBef>
                    <a:spcPts val="0"/>
                  </a:spcBef>
                </a:pPr>
                <a:r>
                  <a:rPr lang="de-DE" b="1" dirty="0"/>
                  <a:t>By </a:t>
                </a:r>
                <a:r>
                  <a:rPr lang="de-DE" b="1" dirty="0" err="1"/>
                  <a:t>the</a:t>
                </a:r>
                <a:r>
                  <a:rPr lang="de-DE" b="1" dirty="0"/>
                  <a:t> Johnson-</a:t>
                </a:r>
                <a:r>
                  <a:rPr lang="de-DE" b="1" dirty="0" err="1"/>
                  <a:t>Lindenstrauss</a:t>
                </a:r>
                <a:r>
                  <a:rPr lang="de-DE" b="1" dirty="0"/>
                  <a:t> Lemma:</a:t>
                </a:r>
                <a:endParaRPr lang="de-DE" dirty="0">
                  <a:latin typeface="Arial" pitchFamily="34" charset="0"/>
                </a:endParaRP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{"/>
                        <m:endChr m:val="}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, …, </m:t>
                        </m:r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r>
                  <a:rPr lang="de-DE" b="0" dirty="0"/>
                  <a:t> a </a:t>
                </a:r>
                <a:r>
                  <a:rPr lang="de-DE" b="0" dirty="0" err="1"/>
                  <a:t>set</a:t>
                </a:r>
                <a:r>
                  <a:rPr lang="de-DE" b="0" dirty="0"/>
                  <a:t> </a:t>
                </a:r>
                <a:r>
                  <a:rPr lang="de-DE" b="0" dirty="0" err="1"/>
                  <a:t>of</a:t>
                </a:r>
                <a:r>
                  <a:rPr lang="de-DE" b="0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de-DE" b="0" dirty="0"/>
                  <a:t> </a:t>
                </a:r>
                <a:r>
                  <a:rPr lang="de-DE" b="0" dirty="0" err="1"/>
                  <a:t>points</a:t>
                </a:r>
                <a:r>
                  <a:rPr lang="de-DE" b="0" dirty="0"/>
                  <a:t>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endParaRPr lang="de-DE" b="0" dirty="0"/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ξ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0, 1</m:t>
                        </m:r>
                      </m:e>
                    </m:d>
                  </m:oMath>
                </a14:m>
                <a:endParaRPr lang="de-DE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⌈"/>
                        <m:endChr m:val="⌉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8 </m:t>
                            </m:r>
                            <m:r>
                              <m:rPr>
                                <m:sty m:val="p"/>
                              </m:rPr>
                              <a:rPr lang="de-DE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⁡(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p>
                              <m:sSup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ξ</m:t>
                                </m:r>
                              </m:e>
                              <m:sup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  <m:f>
                              <m:fPr>
                                <m:ctrl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ξ</m:t>
                                    </m:r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den>
                        </m:f>
                      </m:e>
                    </m:d>
                  </m:oMath>
                </a14:m>
                <a:endParaRPr lang="de-DE" b="0" dirty="0"/>
              </a:p>
              <a:p>
                <a:pPr>
                  <a:spcBef>
                    <a:spcPts val="600"/>
                  </a:spcBef>
                </a:pPr>
                <a:r>
                  <a:rPr lang="de-DE" b="0" dirty="0" err="1"/>
                  <a:t>There</a:t>
                </a:r>
                <a:r>
                  <a:rPr lang="de-DE" b="0" dirty="0"/>
                  <a:t> </a:t>
                </a:r>
                <a:r>
                  <a:rPr lang="de-DE" b="0" dirty="0" err="1"/>
                  <a:t>exists</a:t>
                </a:r>
                <a:r>
                  <a:rPr lang="de-DE" b="0" dirty="0"/>
                  <a:t> a </a:t>
                </a:r>
                <a:r>
                  <a:rPr lang="de-DE" b="0" dirty="0" err="1"/>
                  <a:t>randomly</a:t>
                </a:r>
                <a:r>
                  <a:rPr lang="de-DE" b="0" dirty="0"/>
                  <a:t> </a:t>
                </a:r>
                <a:r>
                  <a:rPr lang="de-DE" b="0" dirty="0" err="1"/>
                  <a:t>generated</a:t>
                </a:r>
                <a:r>
                  <a:rPr lang="de-DE" b="0" dirty="0"/>
                  <a:t> </a:t>
                </a:r>
                <a:r>
                  <a:rPr lang="de-DE" b="0" dirty="0" err="1"/>
                  <a:t>mapping</a:t>
                </a:r>
                <a:r>
                  <a:rPr lang="de-DE" b="0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  <m:sSup>
                      <m:sSupPr>
                        <m:ctrlPr>
                          <a:rPr lang="de-DE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de-DE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p>
                    </m:sSup>
                    <m:r>
                      <a:rPr lang="de-DE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ℝ</m:t>
                        </m:r>
                      </m:e>
                      <m:sup>
                        <m:r>
                          <a:rPr lang="de-DE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de-DE" dirty="0">
                    <a:ea typeface="Cambria Math" panose="02040503050406030204" pitchFamily="18" charset="0"/>
                  </a:rPr>
                  <a:t> such </a:t>
                </a:r>
                <a:r>
                  <a:rPr lang="de-DE" dirty="0" err="1">
                    <a:ea typeface="Cambria Math" panose="02040503050406030204" pitchFamily="18" charset="0"/>
                  </a:rPr>
                  <a:t>that</a:t>
                </a:r>
                <a:r>
                  <a:rPr lang="de-DE" dirty="0">
                    <a:ea typeface="Cambria Math" panose="02040503050406030204" pitchFamily="18" charset="0"/>
                  </a:rPr>
                  <a:t> </a:t>
                </a:r>
                <a:r>
                  <a:rPr lang="de-DE" b="1" dirty="0" err="1">
                    <a:ea typeface="Cambria Math" panose="02040503050406030204" pitchFamily="18" charset="0"/>
                  </a:rPr>
                  <a:t>with</a:t>
                </a:r>
                <a:r>
                  <a:rPr lang="de-DE" b="1" dirty="0">
                    <a:ea typeface="Cambria Math" panose="02040503050406030204" pitchFamily="18" charset="0"/>
                  </a:rPr>
                  <a:t> </a:t>
                </a:r>
                <a:r>
                  <a:rPr lang="de-DE" b="1" dirty="0" err="1">
                    <a:ea typeface="Cambria Math" panose="02040503050406030204" pitchFamily="18" charset="0"/>
                  </a:rPr>
                  <a:t>probability</a:t>
                </a:r>
                <a:r>
                  <a:rPr lang="de-DE" b="1" dirty="0">
                    <a:ea typeface="Cambria Math" panose="02040503050406030204" pitchFamily="18" charset="0"/>
                  </a:rPr>
                  <a:t> at least </a:t>
                </a:r>
                <a14:m>
                  <m:oMath xmlns:m="http://schemas.openxmlformats.org/officeDocument/2006/math"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 </m:t>
                    </m:r>
                    <m:f>
                      <m:fPr>
                        <m:ctrlP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p>
                          <m:sSupPr>
                            <m:ctrlP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de-DE" b="1" dirty="0">
                    <a:ea typeface="Cambria Math" panose="02040503050406030204" pitchFamily="18" charset="0"/>
                  </a:rPr>
                  <a:t> </a:t>
                </a:r>
                <a:r>
                  <a:rPr lang="de-DE" dirty="0">
                    <a:ea typeface="Cambria Math" panose="02040503050406030204" pitchFamily="18" charset="0"/>
                  </a:rPr>
                  <a:t>:</a:t>
                </a:r>
              </a:p>
              <a:p>
                <a:pPr>
                  <a:lnSpc>
                    <a:spcPct val="150000"/>
                  </a:lnSpc>
                </a:pPr>
                <a:r>
                  <a:rPr lang="de-DE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l-G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𝝃</m:t>
                        </m:r>
                      </m:e>
                    </m:d>
                    <m:sSub>
                      <m:sSubPr>
                        <m:ctrlP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de-DE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de-D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≤ </m:t>
                    </m:r>
                    <m:sSub>
                      <m:sSubPr>
                        <m:ctrlP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de-DE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e-DE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de-DE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𝒊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de-DE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de-DE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𝒋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b>
                        <m:r>
                          <a:rPr lang="de-DE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de-D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≤(</m:t>
                    </m:r>
                    <m:r>
                      <a:rPr lang="de-D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  <m:r>
                      <a:rPr lang="de-D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l-GR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𝝃</m:t>
                    </m:r>
                    <m:r>
                      <a:rPr lang="de-D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𝒊</m:t>
                                </m:r>
                              </m:sub>
                            </m:sSub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𝒙</m:t>
                                </m:r>
                              </m:e>
                              <m:sub>
                                <m:r>
                                  <a:rPr lang="de-DE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𝒋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endParaRPr lang="de-DE" b="1" dirty="0"/>
              </a:p>
              <a:p>
                <a:pPr>
                  <a:lnSpc>
                    <a:spcPct val="150000"/>
                  </a:lnSpc>
                </a:pPr>
                <a:r>
                  <a:rPr lang="de-DE" dirty="0">
                    <a:ea typeface="Cambria Math" panose="02040503050406030204" pitchFamily="18" charset="0"/>
                  </a:rPr>
                  <a:t>for all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𝑗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=1, 2, …, 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de-DE" dirty="0"/>
                  <a:t>. </a:t>
                </a:r>
              </a:p>
              <a:p>
                <a:pPr>
                  <a:lnSpc>
                    <a:spcPct val="150000"/>
                  </a:lnSpc>
                </a:pPr>
                <a:endParaRPr lang="de-DE" dirty="0">
                  <a:ea typeface="Cambria Math" panose="02040503050406030204" pitchFamily="18" charset="0"/>
                </a:endParaRPr>
              </a:p>
              <a:p>
                <a:r>
                  <a:rPr lang="de-DE" b="1" dirty="0"/>
                  <a:t>Possible </a:t>
                </a:r>
                <a:r>
                  <a:rPr lang="de-DE" b="1" dirty="0" err="1"/>
                  <a:t>choice</a:t>
                </a:r>
                <a:r>
                  <a:rPr lang="de-DE" b="1" dirty="0"/>
                  <a:t> </a:t>
                </a:r>
                <a:r>
                  <a:rPr lang="de-DE" b="1" dirty="0" err="1"/>
                  <a:t>for</a:t>
                </a:r>
                <a:r>
                  <a:rPr lang="de-DE" b="1" dirty="0"/>
                  <a:t> </a:t>
                </a:r>
                <a:r>
                  <a:rPr lang="de-DE" b="1" dirty="0" err="1"/>
                  <a:t>mapping</a:t>
                </a:r>
                <a:r>
                  <a:rPr lang="de-DE" b="1" dirty="0"/>
                  <a:t> f:</a:t>
                </a:r>
              </a:p>
              <a:p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de-DE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e>
                    </m:d>
                    <m:r>
                      <a:rPr lang="de-DE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de-DE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Ax</m:t>
                    </m:r>
                  </m:oMath>
                </a14:m>
                <a:r>
                  <a:rPr lang="de-DE" sz="1800" dirty="0">
                    <a:ea typeface="Cambria Math" panose="02040503050406030204" pitchFamily="18" charset="0"/>
                  </a:rPr>
                  <a:t>, </a:t>
                </a:r>
                <a:r>
                  <a:rPr lang="de-DE" sz="1800" dirty="0" err="1">
                    <a:ea typeface="Cambria Math" panose="02040503050406030204" pitchFamily="18" charset="0"/>
                  </a:rPr>
                  <a:t>where</a:t>
                </a:r>
                <a:r>
                  <a:rPr lang="de-DE" sz="18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de-DE" sz="1800" dirty="0">
                    <a:ea typeface="Cambria Math" panose="02040503050406030204" pitchFamily="18" charset="0"/>
                  </a:rPr>
                  <a:t> is a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de-DE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DE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DE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de-DE" sz="1800" dirty="0">
                    <a:ea typeface="Cambria Math" panose="02040503050406030204" pitchFamily="18" charset="0"/>
                  </a:rPr>
                  <a:t> </a:t>
                </a:r>
                <a:r>
                  <a:rPr lang="de-DE" sz="1800" dirty="0" err="1">
                    <a:ea typeface="Cambria Math" panose="02040503050406030204" pitchFamily="18" charset="0"/>
                  </a:rPr>
                  <a:t>matrix</a:t>
                </a:r>
                <a:r>
                  <a:rPr lang="de-DE" sz="1800" dirty="0">
                    <a:ea typeface="Cambria Math" panose="02040503050406030204" pitchFamily="18" charset="0"/>
                  </a:rPr>
                  <a:t> </a:t>
                </a:r>
                <a:r>
                  <a:rPr lang="de-DE" sz="1800" dirty="0" err="1">
                    <a:ea typeface="Cambria Math" panose="02040503050406030204" pitchFamily="18" charset="0"/>
                  </a:rPr>
                  <a:t>with</a:t>
                </a:r>
                <a:r>
                  <a:rPr lang="de-DE" sz="18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de-DE" dirty="0">
                    <a:ea typeface="Cambria Math" panose="02040503050406030204" pitchFamily="18" charset="0"/>
                  </a:rPr>
                  <a:t> </a:t>
                </a:r>
                <a:r>
                  <a:rPr lang="de-DE" dirty="0" err="1">
                    <a:ea typeface="Cambria Math" panose="02040503050406030204" pitchFamily="18" charset="0"/>
                  </a:rPr>
                  <a:t>iid</a:t>
                </a:r>
                <a:r>
                  <a:rPr lang="de-DE" dirty="0">
                    <a:ea typeface="Cambria Math" panose="02040503050406030204" pitchFamily="18" charset="0"/>
                  </a:rPr>
                  <a:t>. </a:t>
                </a:r>
                <a:r>
                  <a:rPr lang="de-DE" dirty="0" err="1">
                    <a:ea typeface="Cambria Math" panose="02040503050406030204" pitchFamily="18" charset="0"/>
                  </a:rPr>
                  <a:t>from</a:t>
                </a:r>
                <a:r>
                  <a:rPr lang="de-DE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rad>
                          </m:den>
                        </m:f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+</m:t>
                        </m:r>
                        <m:f>
                          <m:f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C16E9D93-45D3-0DD7-F878-DC13A7ADE7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768" y="1094311"/>
                <a:ext cx="10531768" cy="5083315"/>
              </a:xfrm>
              <a:prstGeom prst="rect">
                <a:avLst/>
              </a:prstGeom>
              <a:blipFill>
                <a:blip r:embed="rId3"/>
                <a:stretch>
                  <a:fillRect l="-521" t="-72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445200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E851D87-A5DB-D06A-A269-9B4C0718E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Unbounded</a:t>
            </a:r>
            <a:r>
              <a:rPr lang="de-DE" dirty="0"/>
              <a:t> </a:t>
            </a:r>
            <a:r>
              <a:rPr lang="de-DE" dirty="0" err="1"/>
              <a:t>Sensitivity</a:t>
            </a:r>
            <a:endParaRPr lang="en-US" dirty="0"/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EF53B14B-D859-82F0-A47F-4CFFC6640CF8}"/>
              </a:ext>
            </a:extLst>
          </p:cNvPr>
          <p:cNvSpPr txBox="1"/>
          <p:nvPr/>
        </p:nvSpPr>
        <p:spPr>
          <a:xfrm>
            <a:off x="454701" y="3091057"/>
            <a:ext cx="438719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>
                <a:latin typeface="Arial" pitchFamily="34" charset="0"/>
              </a:rPr>
              <a:t>Problem: </a:t>
            </a:r>
            <a:r>
              <a:rPr lang="de-DE" b="1" dirty="0" err="1">
                <a:latin typeface="Arial" pitchFamily="34" charset="0"/>
              </a:rPr>
              <a:t>Unbounded</a:t>
            </a:r>
            <a:r>
              <a:rPr lang="de-DE" b="1" dirty="0">
                <a:latin typeface="Arial" pitchFamily="34" charset="0"/>
              </a:rPr>
              <a:t> </a:t>
            </a:r>
            <a:r>
              <a:rPr lang="de-DE" b="1" dirty="0" err="1">
                <a:latin typeface="Arial" pitchFamily="34" charset="0"/>
              </a:rPr>
              <a:t>Sensitivity</a:t>
            </a:r>
            <a:endParaRPr lang="en-US" b="1" dirty="0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EC89EE3F-0B3B-53D8-324E-CA0A827AD4C1}"/>
                  </a:ext>
                </a:extLst>
              </p:cNvPr>
              <p:cNvSpPr txBox="1"/>
              <p:nvPr/>
            </p:nvSpPr>
            <p:spPr>
              <a:xfrm>
                <a:off x="145982" y="3567072"/>
                <a:ext cx="4180369" cy="67120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𝜖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−∞, +∞</m:t>
                            </m:r>
                          </m:e>
                        </m:d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p>
                    </m:sSup>
                    <m:r>
                      <a:rPr lang="de-DE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⇒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  <a:cs typeface="Arial" pitchFamily="34" charset="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</m:e>
                      <m:sub>
                        <m:r>
                          <a:rPr lang="el-G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𝝓</m:t>
                        </m:r>
                      </m:sub>
                    </m:sSub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=∞</m:t>
                    </m:r>
                  </m:oMath>
                </a14:m>
                <a:endParaRPr lang="en-US" b="1" dirty="0">
                  <a:solidFill>
                    <a:schemeClr val="tx1"/>
                  </a:solidFill>
                  <a:cs typeface="Arial" pitchFamily="34" charset="0"/>
                </a:endParaRPr>
              </a:p>
              <a:p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EC89EE3F-0B3B-53D8-324E-CA0A827AD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982" y="3567072"/>
                <a:ext cx="4180369" cy="67120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Pfeil: nach rechts 52">
            <a:extLst>
              <a:ext uri="{FF2B5EF4-FFF2-40B4-BE49-F238E27FC236}">
                <a16:creationId xmlns:a16="http://schemas.microsoft.com/office/drawing/2014/main" id="{F452705E-EACF-F1CA-F9DE-A71B6DE3E8C6}"/>
              </a:ext>
            </a:extLst>
          </p:cNvPr>
          <p:cNvSpPr/>
          <p:nvPr/>
        </p:nvSpPr>
        <p:spPr bwMode="auto">
          <a:xfrm rot="5400000">
            <a:off x="2004725" y="4243500"/>
            <a:ext cx="462880" cy="369949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58F84D9B-3019-1034-AB1F-C4B371FFED8A}"/>
              </a:ext>
            </a:extLst>
          </p:cNvPr>
          <p:cNvSpPr txBox="1"/>
          <p:nvPr/>
        </p:nvSpPr>
        <p:spPr>
          <a:xfrm>
            <a:off x="499115" y="4858462"/>
            <a:ext cx="394070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>
                <a:latin typeface="Arial" pitchFamily="34" charset="0"/>
              </a:rPr>
              <a:t>Approach: Bound </a:t>
            </a:r>
            <a:r>
              <a:rPr lang="de-DE" b="1" dirty="0" err="1">
                <a:latin typeface="Arial" pitchFamily="34" charset="0"/>
              </a:rPr>
              <a:t>Sensitivity</a:t>
            </a:r>
            <a:endParaRPr lang="en-US" b="1" dirty="0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C5AEB40E-DE86-C934-513D-AD6F5B1B9AD0}"/>
                  </a:ext>
                </a:extLst>
              </p:cNvPr>
              <p:cNvSpPr txBox="1"/>
              <p:nvPr/>
            </p:nvSpPr>
            <p:spPr>
              <a:xfrm>
                <a:off x="454701" y="2345230"/>
                <a:ext cx="4993227" cy="485197"/>
              </a:xfrm>
              <a:prstGeom prst="rect">
                <a:avLst/>
              </a:prstGeom>
              <a:noFill/>
              <a:ln w="10795" cap="flat" cmpd="sng" algn="ctr">
                <a:noFill/>
                <a:prstDash val="solid"/>
              </a:ln>
              <a:effec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de-DE" dirty="0">
                    <a:latin typeface="Arial" pitchFamily="34" charset="0"/>
                  </a:rPr>
                  <a:t>Sensitivity: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de-DE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de-DE" sz="180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de-DE" sz="1800" i="0" smtClean="0">
                                <a:latin typeface="Cambria Math" panose="02040503050406030204" pitchFamily="18" charset="0"/>
                              </a:rPr>
                              <m:t>max</m:t>
                            </m:r>
                          </m:e>
                          <m:lim>
                            <m: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  <m:r>
                              <a:rPr lang="de-DE" sz="18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sSup>
                              <m:sSupPr>
                                <m:ctrlPr>
                                  <a:rPr lang="de-DE" sz="1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sz="18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p>
                                <m:r>
                                  <a:rPr lang="de-DE" sz="18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de-DE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  <m:r>
                              <a:rPr lang="de-DE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de-DE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𝒲</m:t>
                            </m:r>
                          </m:lim>
                        </m:limLow>
                      </m:fName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𝛷</m:t>
                            </m:r>
                            <m:d>
                              <m:d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</m:d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𝛷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(</m:t>
                            </m:r>
                            <m:sSup>
                              <m:sSupPr>
                                <m:ctrlPr>
                                  <a:rPr lang="de-DE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p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</m:func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C5AEB40E-DE86-C934-513D-AD6F5B1B9A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701" y="2345230"/>
                <a:ext cx="4993227" cy="485197"/>
              </a:xfrm>
              <a:prstGeom prst="rect">
                <a:avLst/>
              </a:prstGeom>
              <a:blipFill>
                <a:blip r:embed="rId3"/>
                <a:stretch>
                  <a:fillRect l="-1099" t="-7595"/>
                </a:stretch>
              </a:blipFill>
              <a:ln w="10795" cap="flat" cmpd="sng" algn="ctr">
                <a:noFill/>
                <a:prstDash val="soli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CC1E9C88-5BB3-62E2-CADD-45B9FBCD82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CB0683F7-1DB7-EB42-DD39-035C95E8527C}"/>
              </a:ext>
            </a:extLst>
          </p:cNvPr>
          <p:cNvSpPr txBox="1">
            <a:spLocks/>
          </p:cNvSpPr>
          <p:nvPr/>
        </p:nvSpPr>
        <p:spPr bwMode="auto">
          <a:xfrm>
            <a:off x="332903" y="6569076"/>
            <a:ext cx="5835105" cy="24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dirty="0"/>
              <a:t>230807 | Alisha Riecker | Master Thesis Kick-off</a:t>
            </a:r>
          </a:p>
        </p:txBody>
      </p:sp>
      <p:sp>
        <p:nvSpPr>
          <p:cNvPr id="17" name="Foliennummernplatzhalter 5">
            <a:extLst>
              <a:ext uri="{FF2B5EF4-FFF2-40B4-BE49-F238E27FC236}">
                <a16:creationId xmlns:a16="http://schemas.microsoft.com/office/drawing/2014/main" id="{DBDDA63E-D0AF-AFF3-D7C8-1016C001F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CB215A10-049C-8CFC-9CBD-CE30AE602D44}"/>
              </a:ext>
            </a:extLst>
          </p:cNvPr>
          <p:cNvGrpSpPr/>
          <p:nvPr/>
        </p:nvGrpSpPr>
        <p:grpSpPr>
          <a:xfrm>
            <a:off x="499115" y="955603"/>
            <a:ext cx="11096386" cy="1043936"/>
            <a:chOff x="499115" y="955603"/>
            <a:chExt cx="11096386" cy="1043936"/>
          </a:xfrm>
        </p:grpSpPr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558DB463-7485-E8BF-9FE3-EE4635E47E63}"/>
                </a:ext>
              </a:extLst>
            </p:cNvPr>
            <p:cNvSpPr txBox="1"/>
            <p:nvPr/>
          </p:nvSpPr>
          <p:spPr>
            <a:xfrm>
              <a:off x="3300717" y="961599"/>
              <a:ext cx="720080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Arial" pitchFamily="34" charset="0"/>
                </a:rPr>
                <a:t>+</a:t>
              </a:r>
              <a:endParaRPr lang="en-US" sz="6000" b="1" dirty="0"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hteck: abgerundete Ecken 20">
                  <a:extLst>
                    <a:ext uri="{FF2B5EF4-FFF2-40B4-BE49-F238E27FC236}">
                      <a16:creationId xmlns:a16="http://schemas.microsoft.com/office/drawing/2014/main" id="{3EDA9C88-2AF4-D84F-697F-75EAF98FAC5B}"/>
                    </a:ext>
                  </a:extLst>
                </p:cNvPr>
                <p:cNvSpPr/>
                <p:nvPr/>
              </p:nvSpPr>
              <p:spPr bwMode="auto">
                <a:xfrm>
                  <a:off x="4102752" y="955603"/>
                  <a:ext cx="2999420" cy="1043936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</m:oMath>
                    </m:oMathPara>
                  </a14:m>
                  <a:endParaRPr lang="de-DE" b="1" dirty="0">
                    <a:latin typeface="Arial" pitchFamily="34" charset="0"/>
                  </a:endParaRPr>
                </a:p>
                <a:p>
                  <a:pPr marL="0" marR="0" indent="0" algn="ctr" defTabSz="914400" rtl="0" eaLnBrk="0" fontAlgn="base" latinLnBrk="0" hangingPunct="0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1600" dirty="0">
                      <a:latin typeface="Arial" pitchFamily="34" charset="0"/>
                    </a:rPr>
                    <a:t>(</a:t>
                  </a:r>
                  <a:r>
                    <a:rPr lang="de-DE" sz="1600" dirty="0" err="1">
                      <a:latin typeface="Arial" pitchFamily="34" charset="0"/>
                    </a:rPr>
                    <a:t>Calibrated</a:t>
                  </a:r>
                  <a:r>
                    <a:rPr lang="de-DE" sz="1600" dirty="0">
                      <a:latin typeface="Arial" pitchFamily="34" charset="0"/>
                    </a:rPr>
                    <a:t> Random Noise)</a:t>
                  </a:r>
                </a:p>
              </p:txBody>
            </p:sp>
          </mc:Choice>
          <mc:Fallback xmlns="">
            <p:sp>
              <p:nvSpPr>
                <p:cNvPr id="21" name="Rechteck: abgerundete Ecken 20">
                  <a:extLst>
                    <a:ext uri="{FF2B5EF4-FFF2-40B4-BE49-F238E27FC236}">
                      <a16:creationId xmlns:a16="http://schemas.microsoft.com/office/drawing/2014/main" id="{3EDA9C88-2AF4-D84F-697F-75EAF98FAC5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02752" y="955603"/>
                  <a:ext cx="2999420" cy="1043936"/>
                </a:xfrm>
                <a:prstGeom prst="roundRect">
                  <a:avLst/>
                </a:prstGeom>
                <a:blipFill>
                  <a:blip r:embed="rId8"/>
                  <a:stretch>
                    <a:fillRect b="-3468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hteck: abgerundete Ecken 21">
                  <a:extLst>
                    <a:ext uri="{FF2B5EF4-FFF2-40B4-BE49-F238E27FC236}">
                      <a16:creationId xmlns:a16="http://schemas.microsoft.com/office/drawing/2014/main" id="{A6EFEB3F-2606-DB41-9910-65E7F6AFBA68}"/>
                    </a:ext>
                  </a:extLst>
                </p:cNvPr>
                <p:cNvSpPr/>
                <p:nvPr/>
              </p:nvSpPr>
              <p:spPr bwMode="auto">
                <a:xfrm>
                  <a:off x="499115" y="961084"/>
                  <a:ext cx="2592197" cy="1032975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𝜱</m:t>
                        </m:r>
                        <m:d>
                          <m:dPr>
                            <m:ctrlPr>
                              <a:rPr lang="de-D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𝒘</m:t>
                            </m:r>
                          </m:e>
                        </m:d>
                      </m:oMath>
                    </m:oMathPara>
                  </a14:m>
                  <a:endParaRPr lang="de-DE" dirty="0">
                    <a:latin typeface="Arial" pitchFamily="34" charset="0"/>
                  </a:endParaRPr>
                </a:p>
                <a:p>
                  <a:pPr algn="ctr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de-DE" sz="1600" dirty="0">
                      <a:latin typeface="Arial" pitchFamily="34" charset="0"/>
                    </a:rPr>
                    <a:t>(Embedding </a:t>
                  </a:r>
                  <a:r>
                    <a:rPr lang="de-DE" sz="1600" dirty="0" err="1">
                      <a:latin typeface="Arial" pitchFamily="34" charset="0"/>
                    </a:rPr>
                    <a:t>Function</a:t>
                  </a:r>
                  <a:r>
                    <a:rPr lang="de-DE" sz="1600" dirty="0">
                      <a:latin typeface="Arial" pitchFamily="34" charset="0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22" name="Rechteck: abgerundete Ecken 21">
                  <a:extLst>
                    <a:ext uri="{FF2B5EF4-FFF2-40B4-BE49-F238E27FC236}">
                      <a16:creationId xmlns:a16="http://schemas.microsoft.com/office/drawing/2014/main" id="{A6EFEB3F-2606-DB41-9910-65E7F6AFBA6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9115" y="961084"/>
                  <a:ext cx="2592197" cy="1032975"/>
                </a:xfrm>
                <a:prstGeom prst="roundRect">
                  <a:avLst/>
                </a:prstGeom>
                <a:blipFill>
                  <a:blip r:embed="rId9"/>
                  <a:stretch>
                    <a:fillRect b="-4094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88166A49-64D0-525C-20D7-BD953B0D6250}"/>
                </a:ext>
              </a:extLst>
            </p:cNvPr>
            <p:cNvSpPr txBox="1"/>
            <p:nvPr/>
          </p:nvSpPr>
          <p:spPr>
            <a:xfrm>
              <a:off x="7221300" y="969739"/>
              <a:ext cx="720080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Arial" pitchFamily="34" charset="0"/>
                </a:rPr>
                <a:t>=</a:t>
              </a:r>
              <a:endParaRPr lang="en-US" sz="6000" b="1" dirty="0"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hteck: abgerundete Ecken 23">
                  <a:extLst>
                    <a:ext uri="{FF2B5EF4-FFF2-40B4-BE49-F238E27FC236}">
                      <a16:creationId xmlns:a16="http://schemas.microsoft.com/office/drawing/2014/main" id="{E57D1F51-454E-2790-909E-F23C0045B890}"/>
                    </a:ext>
                  </a:extLst>
                </p:cNvPr>
                <p:cNvSpPr/>
                <p:nvPr/>
              </p:nvSpPr>
              <p:spPr bwMode="auto">
                <a:xfrm>
                  <a:off x="7923092" y="955603"/>
                  <a:ext cx="3672409" cy="1015664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eaLnBrk="0" hangingPunct="0"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𝜱</m:t>
                            </m:r>
                          </m:e>
                          <m:sub>
                            <m:r>
                              <a:rPr lang="de-DE" sz="2400" b="1" i="1">
                                <a:latin typeface="Cambria Math" panose="02040503050406030204" pitchFamily="18" charset="0"/>
                              </a:rPr>
                              <m:t>𝒑𝒓𝒊𝒗</m:t>
                            </m:r>
                          </m:sub>
                        </m:sSub>
                        <m:d>
                          <m:dPr>
                            <m:ctrlPr>
                              <a:rPr lang="de-DE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b="1" i="1" smtClean="0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</m:d>
                      </m:oMath>
                    </m:oMathPara>
                  </a14:m>
                  <a:endParaRPr lang="en-US" sz="1600" dirty="0">
                    <a:solidFill>
                      <a:schemeClr val="tx1"/>
                    </a:solidFill>
                    <a:cs typeface="Arial" pitchFamily="34" charset="0"/>
                  </a:endParaRPr>
                </a:p>
                <a:p>
                  <a:pPr algn="ctr" eaLnBrk="0" hangingPunct="0">
                    <a:lnSpc>
                      <a:spcPct val="150000"/>
                    </a:lnSpc>
                  </a:pPr>
                  <a:r>
                    <a:rPr lang="en-US" sz="1600" dirty="0">
                      <a:solidFill>
                        <a:schemeClr val="tx1"/>
                      </a:solidFill>
                      <a:cs typeface="Arial" pitchFamily="34" charset="0"/>
                    </a:rPr>
                    <a:t>(Randomized Mechanism)</a:t>
                  </a:r>
                </a:p>
              </p:txBody>
            </p:sp>
          </mc:Choice>
          <mc:Fallback xmlns="">
            <p:sp>
              <p:nvSpPr>
                <p:cNvPr id="24" name="Rechteck: abgerundete Ecken 23">
                  <a:extLst>
                    <a:ext uri="{FF2B5EF4-FFF2-40B4-BE49-F238E27FC236}">
                      <a16:creationId xmlns:a16="http://schemas.microsoft.com/office/drawing/2014/main" id="{E57D1F51-454E-2790-909E-F23C0045B89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923092" y="955603"/>
                  <a:ext cx="3672409" cy="1015664"/>
                </a:xfrm>
                <a:prstGeom prst="roundRect">
                  <a:avLst/>
                </a:prstGeom>
                <a:blipFill>
                  <a:blip r:embed="rId10"/>
                  <a:stretch>
                    <a:fillRect b="-7143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0CF34064-7B3F-A084-70A0-D023788B285F}"/>
                  </a:ext>
                </a:extLst>
              </p:cNvPr>
              <p:cNvSpPr txBox="1"/>
              <p:nvPr/>
            </p:nvSpPr>
            <p:spPr>
              <a:xfrm>
                <a:off x="427816" y="5333899"/>
                <a:ext cx="7686683" cy="95930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 eaLnBrk="0" hangingPunct="0">
                  <a:lnSpc>
                    <a:spcPct val="150000"/>
                  </a:lnSpc>
                  <a:spcBef>
                    <a:spcPts val="6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</m:acc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𝑏𝑜𝑢𝑛𝑑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cs typeface="Arial" pitchFamily="34" charset="0"/>
                  </a:rPr>
                  <a:t> s.th.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</m:acc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 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</m:d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p>
                    </m:sSup>
                  </m:oMath>
                </a14:m>
                <a:r>
                  <a:rPr lang="en-US" dirty="0">
                    <a:latin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      </m:t>
                    </m:r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⇒</m:t>
                    </m:r>
                    <m:r>
                      <a:rPr lang="de-DE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    </m:t>
                    </m:r>
                    <m:sSub>
                      <m:sSubPr>
                        <m:ctrlPr>
                          <a:rPr lang="de-DE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𝜟</m:t>
                        </m:r>
                      </m:e>
                      <m:sub>
                        <m:acc>
                          <m:accPr>
                            <m:chr m:val="̃"/>
                            <m:ctrlP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𝜱</m:t>
                            </m:r>
                          </m:e>
                        </m:acc>
                      </m:sub>
                    </m:sSub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𝒅</m:t>
                    </m:r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∗(</m:t>
                    </m:r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𝒃</m:t>
                    </m:r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𝒂</m:t>
                    </m:r>
                    <m:r>
                      <a:rPr lang="de-DE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&lt;∞</m:t>
                    </m:r>
                  </m:oMath>
                </a14:m>
                <a:endParaRPr lang="en-US" b="1" dirty="0">
                  <a:solidFill>
                    <a:schemeClr val="tx1"/>
                  </a:solidFill>
                  <a:cs typeface="Arial" pitchFamily="34" charset="0"/>
                </a:endParaRPr>
              </a:p>
              <a:p>
                <a:pPr algn="ctr" eaLnBrk="0" hangingPunct="0">
                  <a:lnSpc>
                    <a:spcPct val="150000"/>
                  </a:lnSpc>
                  <a:spcBef>
                    <a:spcPts val="600"/>
                  </a:spcBef>
                </a:pPr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0CF34064-7B3F-A084-70A0-D023788B28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816" y="5333899"/>
                <a:ext cx="7686683" cy="95930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27651335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el 2">
                <a:extLst>
                  <a:ext uri="{FF2B5EF4-FFF2-40B4-BE49-F238E27FC236}">
                    <a16:creationId xmlns:a16="http://schemas.microsoft.com/office/drawing/2014/main" id="{3E851D87-A5DB-D06A-A269-9B4C0718ED6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𝜱</m:t>
                        </m:r>
                      </m:e>
                      <m:sub>
                        <m:r>
                          <a:rPr lang="de-DE">
                            <a:latin typeface="Cambria Math" panose="02040503050406030204" pitchFamily="18" charset="0"/>
                          </a:rPr>
                          <m:t>𝒑𝒓𝒊𝒗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dirty="0"/>
                  <a:t> is not a “real” word</a:t>
                </a:r>
              </a:p>
            </p:txBody>
          </p:sp>
        </mc:Choice>
        <mc:Fallback xmlns="">
          <p:sp>
            <p:nvSpPr>
              <p:cNvPr id="3" name="Titel 2">
                <a:extLst>
                  <a:ext uri="{FF2B5EF4-FFF2-40B4-BE49-F238E27FC236}">
                    <a16:creationId xmlns:a16="http://schemas.microsoft.com/office/drawing/2014/main" id="{3E851D87-A5DB-D06A-A269-9B4C0718ED6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73" b="-21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feld 50">
                <a:extLst>
                  <a:ext uri="{FF2B5EF4-FFF2-40B4-BE49-F238E27FC236}">
                    <a16:creationId xmlns:a16="http://schemas.microsoft.com/office/drawing/2014/main" id="{EF53B14B-D859-82F0-A47F-4CFFC6640CF8}"/>
                  </a:ext>
                </a:extLst>
              </p:cNvPr>
              <p:cNvSpPr txBox="1"/>
              <p:nvPr/>
            </p:nvSpPr>
            <p:spPr>
              <a:xfrm>
                <a:off x="505624" y="2533400"/>
                <a:ext cx="4387191" cy="3942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DE" b="1" dirty="0">
                    <a:latin typeface="Arial" pitchFamily="34" charset="0"/>
                  </a:rPr>
                  <a:t>Problem: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𝜱</m:t>
                        </m:r>
                      </m:e>
                      <m:sub>
                        <m:r>
                          <a:rPr lang="de-DE" sz="1800" b="1" i="1">
                            <a:latin typeface="Cambria Math" panose="02040503050406030204" pitchFamily="18" charset="0"/>
                          </a:rPr>
                          <m:t>𝒑𝒓𝒊𝒗</m:t>
                        </m:r>
                      </m:sub>
                    </m:sSub>
                    <m:d>
                      <m:dPr>
                        <m:ctrlPr>
                          <a:rPr lang="de-DE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 b="1" i="1" smtClean="0"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</m:d>
                  </m:oMath>
                </a14:m>
                <a:r>
                  <a:rPr lang="en-US" b="1" dirty="0">
                    <a:latin typeface="Arial" pitchFamily="34" charset="0"/>
                  </a:rPr>
                  <a:t> is not a “real” word</a:t>
                </a:r>
              </a:p>
            </p:txBody>
          </p:sp>
        </mc:Choice>
        <mc:Fallback xmlns="">
          <p:sp>
            <p:nvSpPr>
              <p:cNvPr id="51" name="Textfeld 50">
                <a:extLst>
                  <a:ext uri="{FF2B5EF4-FFF2-40B4-BE49-F238E27FC236}">
                    <a16:creationId xmlns:a16="http://schemas.microsoft.com/office/drawing/2014/main" id="{EF53B14B-D859-82F0-A47F-4CFFC6640C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624" y="2533400"/>
                <a:ext cx="4387191" cy="394210"/>
              </a:xfrm>
              <a:prstGeom prst="rect">
                <a:avLst/>
              </a:prstGeom>
              <a:blipFill>
                <a:blip r:embed="rId3"/>
                <a:stretch>
                  <a:fillRect l="-1250" t="-9375" b="-187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EC89EE3F-0B3B-53D8-324E-CA0A827AD4C1}"/>
                  </a:ext>
                </a:extLst>
              </p:cNvPr>
              <p:cNvSpPr txBox="1"/>
              <p:nvPr/>
            </p:nvSpPr>
            <p:spPr>
              <a:xfrm>
                <a:off x="499115" y="3021165"/>
                <a:ext cx="2932589" cy="3942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eaLnBrk="0" hangingPunct="0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>
                            <a:latin typeface="Cambria Math" panose="02040503050406030204" pitchFamily="18" charset="0"/>
                          </a:rPr>
                          <m:t>𝒑𝒓𝒊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𝑚𝑎𝑝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∉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𝐼𝑚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</m:oMath>
                </a14:m>
                <a:r>
                  <a:rPr lang="en-US" dirty="0">
                    <a:latin typeface="Arial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EC89EE3F-0B3B-53D8-324E-CA0A827AD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115" y="3021165"/>
                <a:ext cx="2932589" cy="394210"/>
              </a:xfrm>
              <a:prstGeom prst="rect">
                <a:avLst/>
              </a:prstGeom>
              <a:blipFill>
                <a:blip r:embed="rId4"/>
                <a:stretch>
                  <a:fillRect t="-9375" b="-187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Pfeil: nach rechts 52">
            <a:extLst>
              <a:ext uri="{FF2B5EF4-FFF2-40B4-BE49-F238E27FC236}">
                <a16:creationId xmlns:a16="http://schemas.microsoft.com/office/drawing/2014/main" id="{F452705E-EACF-F1CA-F9DE-A71B6DE3E8C6}"/>
              </a:ext>
            </a:extLst>
          </p:cNvPr>
          <p:cNvSpPr/>
          <p:nvPr/>
        </p:nvSpPr>
        <p:spPr bwMode="auto">
          <a:xfrm rot="5400000">
            <a:off x="2050087" y="3688003"/>
            <a:ext cx="462880" cy="369949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2D7B0C58-9EE6-166A-B654-73BC4978253A}"/>
                  </a:ext>
                </a:extLst>
              </p:cNvPr>
              <p:cNvSpPr txBox="1"/>
              <p:nvPr/>
            </p:nvSpPr>
            <p:spPr>
              <a:xfrm>
                <a:off x="505624" y="4337348"/>
                <a:ext cx="9413309" cy="3942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DE" b="1" dirty="0">
                    <a:latin typeface="Arial" pitchFamily="34" charset="0"/>
                  </a:rPr>
                  <a:t>Approach: </a:t>
                </a:r>
                <a:r>
                  <a:rPr lang="de-DE" b="1" dirty="0" err="1">
                    <a:solidFill>
                      <a:schemeClr val="tx1"/>
                    </a:solidFill>
                    <a:cs typeface="Arial" pitchFamily="34" charset="0"/>
                  </a:rPr>
                  <a:t>Map</a:t>
                </a:r>
                <a:r>
                  <a:rPr lang="de-DE" b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𝜱</m:t>
                        </m:r>
                      </m:e>
                      <m:sub>
                        <m:r>
                          <a:rPr lang="de-DE" sz="1800" b="1" i="1">
                            <a:latin typeface="Cambria Math" panose="02040503050406030204" pitchFamily="18" charset="0"/>
                          </a:rPr>
                          <m:t>𝒑𝒓𝒊𝒗</m:t>
                        </m:r>
                      </m:sub>
                    </m:sSub>
                    <m:d>
                      <m:dPr>
                        <m:ctrlPr>
                          <a:rPr lang="de-DE" sz="18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 b="1" i="1" smtClean="0"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</m:d>
                  </m:oMath>
                </a14:m>
                <a:r>
                  <a:rPr lang="de-DE" b="1" dirty="0">
                    <a:latin typeface="Arial" pitchFamily="34" charset="0"/>
                  </a:rPr>
                  <a:t> </a:t>
                </a:r>
                <a:r>
                  <a:rPr lang="de-DE" b="1" dirty="0">
                    <a:solidFill>
                      <a:schemeClr val="tx1"/>
                    </a:solidFill>
                    <a:cs typeface="Arial" pitchFamily="34" charset="0"/>
                  </a:rPr>
                  <a:t>to </a:t>
                </a:r>
                <a:r>
                  <a:rPr lang="de-DE" b="1" dirty="0" err="1">
                    <a:solidFill>
                      <a:schemeClr val="tx1"/>
                    </a:solidFill>
                    <a:cs typeface="Arial" pitchFamily="34" charset="0"/>
                  </a:rPr>
                  <a:t>similar</a:t>
                </a:r>
                <a:r>
                  <a:rPr lang="de-DE" b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b="1" dirty="0" err="1">
                    <a:solidFill>
                      <a:schemeClr val="tx1"/>
                    </a:solidFill>
                    <a:cs typeface="Arial" pitchFamily="34" charset="0"/>
                  </a:rPr>
                  <a:t>embedding</a:t>
                </a:r>
                <a:r>
                  <a:rPr lang="de-DE" b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b="1" dirty="0" err="1">
                    <a:solidFill>
                      <a:schemeClr val="tx1"/>
                    </a:solidFill>
                    <a:cs typeface="Arial" pitchFamily="34" charset="0"/>
                  </a:rPr>
                  <a:t>vectors</a:t>
                </a:r>
                <a:r>
                  <a:rPr lang="de-DE" b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b="1" dirty="0" err="1">
                    <a:solidFill>
                      <a:schemeClr val="tx1"/>
                    </a:solidFill>
                    <a:cs typeface="Arial" pitchFamily="34" charset="0"/>
                  </a:rPr>
                  <a:t>associated</a:t>
                </a:r>
                <a:r>
                  <a:rPr lang="de-DE" b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b="1" dirty="0" err="1">
                    <a:solidFill>
                      <a:schemeClr val="tx1"/>
                    </a:solidFill>
                    <a:cs typeface="Arial" pitchFamily="34" charset="0"/>
                  </a:rPr>
                  <a:t>with</a:t>
                </a:r>
                <a:r>
                  <a:rPr lang="de-DE" b="1" dirty="0">
                    <a:solidFill>
                      <a:schemeClr val="tx1"/>
                    </a:solidFill>
                    <a:cs typeface="Arial" pitchFamily="34" charset="0"/>
                  </a:rPr>
                  <a:t> real </a:t>
                </a:r>
                <a:r>
                  <a:rPr lang="de-DE" b="1" dirty="0" err="1">
                    <a:solidFill>
                      <a:schemeClr val="tx1"/>
                    </a:solidFill>
                    <a:cs typeface="Arial" pitchFamily="34" charset="0"/>
                  </a:rPr>
                  <a:t>words</a:t>
                </a:r>
                <a:endParaRPr lang="de-DE" b="1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2D7B0C58-9EE6-166A-B654-73BC497825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624" y="4337348"/>
                <a:ext cx="9413309" cy="394210"/>
              </a:xfrm>
              <a:prstGeom prst="rect">
                <a:avLst/>
              </a:prstGeom>
              <a:blipFill>
                <a:blip r:embed="rId5"/>
                <a:stretch>
                  <a:fillRect l="-583" t="-9375" b="-187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6B753D3C-4F67-18A7-6C83-3E69A47A4C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ABDFB832-DFB6-4960-F36D-04F82C07313A}"/>
              </a:ext>
            </a:extLst>
          </p:cNvPr>
          <p:cNvSpPr txBox="1">
            <a:spLocks/>
          </p:cNvSpPr>
          <p:nvPr/>
        </p:nvSpPr>
        <p:spPr bwMode="auto">
          <a:xfrm>
            <a:off x="332903" y="6569076"/>
            <a:ext cx="5835105" cy="24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dirty="0"/>
              <a:t>230807 | Alisha Riecker | Master Thesis Kick-off</a:t>
            </a:r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44977901-20EE-E4D6-2712-5117459CE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8EDB8B4-A46D-3E05-42DD-CF5A5200D2B4}"/>
              </a:ext>
            </a:extLst>
          </p:cNvPr>
          <p:cNvGrpSpPr/>
          <p:nvPr/>
        </p:nvGrpSpPr>
        <p:grpSpPr>
          <a:xfrm>
            <a:off x="499115" y="955603"/>
            <a:ext cx="11096386" cy="1043936"/>
            <a:chOff x="499115" y="955603"/>
            <a:chExt cx="11096386" cy="1043936"/>
          </a:xfrm>
        </p:grpSpPr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0CC244C1-557C-CE94-74B2-570D94511ECA}"/>
                </a:ext>
              </a:extLst>
            </p:cNvPr>
            <p:cNvSpPr txBox="1"/>
            <p:nvPr/>
          </p:nvSpPr>
          <p:spPr>
            <a:xfrm>
              <a:off x="3300717" y="961599"/>
              <a:ext cx="720080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Arial" pitchFamily="34" charset="0"/>
                </a:rPr>
                <a:t>+</a:t>
              </a:r>
              <a:endParaRPr lang="en-US" sz="6000" b="1" dirty="0"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hteck: abgerundete Ecken 11">
                  <a:extLst>
                    <a:ext uri="{FF2B5EF4-FFF2-40B4-BE49-F238E27FC236}">
                      <a16:creationId xmlns:a16="http://schemas.microsoft.com/office/drawing/2014/main" id="{108E6702-93CB-61F7-59AF-07C401B5D370}"/>
                    </a:ext>
                  </a:extLst>
                </p:cNvPr>
                <p:cNvSpPr/>
                <p:nvPr/>
              </p:nvSpPr>
              <p:spPr bwMode="auto">
                <a:xfrm>
                  <a:off x="4102752" y="955603"/>
                  <a:ext cx="2999420" cy="1043936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</m:oMath>
                    </m:oMathPara>
                  </a14:m>
                  <a:endParaRPr lang="de-DE" b="1" dirty="0">
                    <a:latin typeface="Arial" pitchFamily="34" charset="0"/>
                  </a:endParaRPr>
                </a:p>
                <a:p>
                  <a:pPr marL="0" marR="0" indent="0" algn="ctr" defTabSz="914400" rtl="0" eaLnBrk="0" fontAlgn="base" latinLnBrk="0" hangingPunct="0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1600" dirty="0">
                      <a:latin typeface="Arial" pitchFamily="34" charset="0"/>
                    </a:rPr>
                    <a:t>(</a:t>
                  </a:r>
                  <a:r>
                    <a:rPr lang="de-DE" sz="1600" dirty="0" err="1">
                      <a:latin typeface="Arial" pitchFamily="34" charset="0"/>
                    </a:rPr>
                    <a:t>Calibrated</a:t>
                  </a:r>
                  <a:r>
                    <a:rPr lang="de-DE" sz="1600" dirty="0">
                      <a:latin typeface="Arial" pitchFamily="34" charset="0"/>
                    </a:rPr>
                    <a:t> Random Noise)</a:t>
                  </a:r>
                </a:p>
              </p:txBody>
            </p:sp>
          </mc:Choice>
          <mc:Fallback xmlns="">
            <p:sp>
              <p:nvSpPr>
                <p:cNvPr id="12" name="Rechteck: abgerundete Ecken 11">
                  <a:extLst>
                    <a:ext uri="{FF2B5EF4-FFF2-40B4-BE49-F238E27FC236}">
                      <a16:creationId xmlns:a16="http://schemas.microsoft.com/office/drawing/2014/main" id="{108E6702-93CB-61F7-59AF-07C401B5D37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02752" y="955603"/>
                  <a:ext cx="2999420" cy="1043936"/>
                </a:xfrm>
                <a:prstGeom prst="roundRect">
                  <a:avLst/>
                </a:prstGeom>
                <a:blipFill>
                  <a:blip r:embed="rId10"/>
                  <a:stretch>
                    <a:fillRect b="-3468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hteck: abgerundete Ecken 14">
                  <a:extLst>
                    <a:ext uri="{FF2B5EF4-FFF2-40B4-BE49-F238E27FC236}">
                      <a16:creationId xmlns:a16="http://schemas.microsoft.com/office/drawing/2014/main" id="{5AC98E6D-CD1E-8697-F3E9-71EAEFCA3FE8}"/>
                    </a:ext>
                  </a:extLst>
                </p:cNvPr>
                <p:cNvSpPr/>
                <p:nvPr/>
              </p:nvSpPr>
              <p:spPr bwMode="auto">
                <a:xfrm>
                  <a:off x="499115" y="961084"/>
                  <a:ext cx="2592197" cy="1032975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𝜱</m:t>
                        </m:r>
                        <m:d>
                          <m:dPr>
                            <m:ctrlPr>
                              <a:rPr lang="de-D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𝒘</m:t>
                            </m:r>
                          </m:e>
                        </m:d>
                      </m:oMath>
                    </m:oMathPara>
                  </a14:m>
                  <a:endParaRPr lang="de-DE" dirty="0">
                    <a:latin typeface="Arial" pitchFamily="34" charset="0"/>
                  </a:endParaRPr>
                </a:p>
                <a:p>
                  <a:pPr algn="ctr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de-DE" sz="1600" dirty="0">
                      <a:latin typeface="Arial" pitchFamily="34" charset="0"/>
                    </a:rPr>
                    <a:t>(Embedding </a:t>
                  </a:r>
                  <a:r>
                    <a:rPr lang="de-DE" sz="1600" dirty="0" err="1">
                      <a:latin typeface="Arial" pitchFamily="34" charset="0"/>
                    </a:rPr>
                    <a:t>Function</a:t>
                  </a:r>
                  <a:r>
                    <a:rPr lang="de-DE" sz="1600" dirty="0">
                      <a:latin typeface="Arial" pitchFamily="34" charset="0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15" name="Rechteck: abgerundete Ecken 14">
                  <a:extLst>
                    <a:ext uri="{FF2B5EF4-FFF2-40B4-BE49-F238E27FC236}">
                      <a16:creationId xmlns:a16="http://schemas.microsoft.com/office/drawing/2014/main" id="{5AC98E6D-CD1E-8697-F3E9-71EAEFCA3FE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9115" y="961084"/>
                  <a:ext cx="2592197" cy="1032975"/>
                </a:xfrm>
                <a:prstGeom prst="roundRect">
                  <a:avLst/>
                </a:prstGeom>
                <a:blipFill>
                  <a:blip r:embed="rId11"/>
                  <a:stretch>
                    <a:fillRect b="-4094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20CE85D9-7CBC-E803-2920-4CC1831073F4}"/>
                </a:ext>
              </a:extLst>
            </p:cNvPr>
            <p:cNvSpPr txBox="1"/>
            <p:nvPr/>
          </p:nvSpPr>
          <p:spPr>
            <a:xfrm>
              <a:off x="7221300" y="969739"/>
              <a:ext cx="720080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Arial" pitchFamily="34" charset="0"/>
                </a:rPr>
                <a:t>=</a:t>
              </a:r>
              <a:endParaRPr lang="en-US" sz="6000" b="1" dirty="0"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hteck: abgerundete Ecken 17">
                  <a:extLst>
                    <a:ext uri="{FF2B5EF4-FFF2-40B4-BE49-F238E27FC236}">
                      <a16:creationId xmlns:a16="http://schemas.microsoft.com/office/drawing/2014/main" id="{E83C9720-C144-3952-264D-FFF93BD157AB}"/>
                    </a:ext>
                  </a:extLst>
                </p:cNvPr>
                <p:cNvSpPr/>
                <p:nvPr/>
              </p:nvSpPr>
              <p:spPr bwMode="auto">
                <a:xfrm>
                  <a:off x="7923092" y="955603"/>
                  <a:ext cx="3672409" cy="1015664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eaLnBrk="0" hangingPunct="0"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𝜱</m:t>
                            </m:r>
                          </m:e>
                          <m:sub>
                            <m:r>
                              <a:rPr lang="de-DE" sz="2400" b="1" i="1">
                                <a:latin typeface="Cambria Math" panose="02040503050406030204" pitchFamily="18" charset="0"/>
                              </a:rPr>
                              <m:t>𝒑𝒓𝒊𝒗</m:t>
                            </m:r>
                          </m:sub>
                        </m:sSub>
                        <m:d>
                          <m:dPr>
                            <m:ctrlPr>
                              <a:rPr lang="de-DE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b="1" i="1" smtClean="0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</m:d>
                      </m:oMath>
                    </m:oMathPara>
                  </a14:m>
                  <a:endParaRPr lang="en-US" sz="1600" dirty="0">
                    <a:solidFill>
                      <a:schemeClr val="tx1"/>
                    </a:solidFill>
                    <a:cs typeface="Arial" pitchFamily="34" charset="0"/>
                  </a:endParaRPr>
                </a:p>
                <a:p>
                  <a:pPr algn="ctr" eaLnBrk="0" hangingPunct="0">
                    <a:lnSpc>
                      <a:spcPct val="150000"/>
                    </a:lnSpc>
                  </a:pPr>
                  <a:r>
                    <a:rPr lang="en-US" sz="1600" dirty="0">
                      <a:solidFill>
                        <a:schemeClr val="tx1"/>
                      </a:solidFill>
                      <a:cs typeface="Arial" pitchFamily="34" charset="0"/>
                    </a:rPr>
                    <a:t>(Randomized Mechanism)</a:t>
                  </a:r>
                </a:p>
              </p:txBody>
            </p:sp>
          </mc:Choice>
          <mc:Fallback xmlns="">
            <p:sp>
              <p:nvSpPr>
                <p:cNvPr id="18" name="Rechteck: abgerundete Ecken 17">
                  <a:extLst>
                    <a:ext uri="{FF2B5EF4-FFF2-40B4-BE49-F238E27FC236}">
                      <a16:creationId xmlns:a16="http://schemas.microsoft.com/office/drawing/2014/main" id="{E83C9720-C144-3952-264D-FFF93BD157A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923092" y="955603"/>
                  <a:ext cx="3672409" cy="1015664"/>
                </a:xfrm>
                <a:prstGeom prst="roundRect">
                  <a:avLst/>
                </a:prstGeom>
                <a:blipFill>
                  <a:blip r:embed="rId12"/>
                  <a:stretch>
                    <a:fillRect b="-7143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0071FD4F-BF3E-4A6A-788E-703E360A509C}"/>
                  </a:ext>
                </a:extLst>
              </p:cNvPr>
              <p:cNvSpPr txBox="1"/>
              <p:nvPr/>
            </p:nvSpPr>
            <p:spPr>
              <a:xfrm>
                <a:off x="-35315" y="4858683"/>
                <a:ext cx="7392144" cy="3942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 eaLnBrk="0" hangingPunct="0">
                  <a:spcBef>
                    <a:spcPts val="6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>
                            <a:latin typeface="Cambria Math" panose="02040503050406030204" pitchFamily="18" charset="0"/>
                          </a:rPr>
                          <m:t>𝒑𝒓𝒊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𝑚𝑎𝑝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𝑚𝑎𝑝</m:t>
                        </m:r>
                      </m:sub>
                    </m:sSub>
                    <m:r>
                      <a:rPr lang="de-DE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∘</m:t>
                    </m:r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 b="0" i="1">
                            <a:latin typeface="Cambria Math" panose="02040503050406030204" pitchFamily="18" charset="0"/>
                          </a:rPr>
                          <m:t>𝑝𝑟𝑖𝑣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dirty="0">
                    <a:latin typeface="Arial" pitchFamily="34" charset="0"/>
                  </a:rPr>
                  <a:t>, s.th.,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>
                            <a:latin typeface="Cambria Math" panose="02040503050406030204" pitchFamily="18" charset="0"/>
                          </a:rPr>
                          <m:t>𝒑𝒓𝒊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𝑚𝑎𝑝</m:t>
                        </m:r>
                      </m:sub>
                    </m:sSub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𝐼𝑚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𝛷</m:t>
                    </m:r>
                  </m:oMath>
                </a14:m>
                <a:r>
                  <a:rPr lang="en-US" dirty="0">
                    <a:latin typeface="Arial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0071FD4F-BF3E-4A6A-788E-703E360A50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5315" y="4858683"/>
                <a:ext cx="7392144" cy="394210"/>
              </a:xfrm>
              <a:prstGeom prst="rect">
                <a:avLst/>
              </a:prstGeom>
              <a:blipFill>
                <a:blip r:embed="rId13"/>
                <a:stretch>
                  <a:fillRect t="-7692" b="-1692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53252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 descr="Weibliches Profil mit einfarbiger Füllung">
            <a:extLst>
              <a:ext uri="{FF2B5EF4-FFF2-40B4-BE49-F238E27FC236}">
                <a16:creationId xmlns:a16="http://schemas.microsoft.com/office/drawing/2014/main" id="{48DE6770-1626-CA29-51F1-867E199C4D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78674" y="2131798"/>
            <a:ext cx="1393304" cy="1393304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3E851D87-A5DB-D06A-A269-9B4C0718E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 – Differential Privacy </a:t>
            </a:r>
            <a:r>
              <a:rPr lang="de-DE" dirty="0" err="1"/>
              <a:t>for</a:t>
            </a:r>
            <a:r>
              <a:rPr lang="de-DE" dirty="0"/>
              <a:t> Word Embedding </a:t>
            </a:r>
            <a:r>
              <a:rPr lang="de-DE" dirty="0" err="1"/>
              <a:t>Vectors</a:t>
            </a:r>
            <a:r>
              <a:rPr lang="de-DE" dirty="0"/>
              <a:t> (1)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A6CF06C-5567-5C4D-BA70-62D5E6DD9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766B733-5F29-5564-FC46-03B4EB9FC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1C5E9D-B1C6-2507-9BF9-0263EC345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pic>
        <p:nvPicPr>
          <p:cNvPr id="11" name="Grafik 10" descr="Lichter an mit einfarbiger Füllung">
            <a:extLst>
              <a:ext uri="{FF2B5EF4-FFF2-40B4-BE49-F238E27FC236}">
                <a16:creationId xmlns:a16="http://schemas.microsoft.com/office/drawing/2014/main" id="{0855BA92-53C4-6FCE-F998-F0C30FF204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479787" y="2512279"/>
            <a:ext cx="914400" cy="914400"/>
          </a:xfrm>
          <a:prstGeom prst="rect">
            <a:avLst/>
          </a:prstGeom>
        </p:spPr>
      </p:pic>
      <p:pic>
        <p:nvPicPr>
          <p:cNvPr id="22" name="Grafik 21" descr="Recherche Silhouette">
            <a:extLst>
              <a:ext uri="{FF2B5EF4-FFF2-40B4-BE49-F238E27FC236}">
                <a16:creationId xmlns:a16="http://schemas.microsoft.com/office/drawing/2014/main" id="{F9D6E60C-E7DC-C375-4805-CC9D9FBB237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6014778" y="2200610"/>
            <a:ext cx="914400" cy="914400"/>
          </a:xfrm>
          <a:prstGeom prst="rect">
            <a:avLst/>
          </a:prstGeom>
        </p:spPr>
      </p:pic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87570528-DAC6-B2D5-EB54-C44562198C16}"/>
              </a:ext>
            </a:extLst>
          </p:cNvPr>
          <p:cNvCxnSpPr>
            <a:cxnSpLocks/>
          </p:cNvCxnSpPr>
          <p:nvPr/>
        </p:nvCxnSpPr>
        <p:spPr bwMode="auto">
          <a:xfrm>
            <a:off x="1921422" y="1960797"/>
            <a:ext cx="2960259" cy="809771"/>
          </a:xfrm>
          <a:prstGeom prst="straightConnector1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22434F54-1348-E957-4B73-DDA0B46E73C8}"/>
              </a:ext>
            </a:extLst>
          </p:cNvPr>
          <p:cNvGrpSpPr/>
          <p:nvPr/>
        </p:nvGrpSpPr>
        <p:grpSpPr>
          <a:xfrm>
            <a:off x="389795" y="2531608"/>
            <a:ext cx="862388" cy="865462"/>
            <a:chOff x="448887" y="2054658"/>
            <a:chExt cx="862388" cy="865462"/>
          </a:xfrm>
        </p:grpSpPr>
        <p:pic>
          <p:nvPicPr>
            <p:cNvPr id="14" name="Grafik 13" descr="Männliches Profil Silhouette">
              <a:extLst>
                <a:ext uri="{FF2B5EF4-FFF2-40B4-BE49-F238E27FC236}">
                  <a16:creationId xmlns:a16="http://schemas.microsoft.com/office/drawing/2014/main" id="{17502294-1A11-BC02-C6DE-09D61AB7BD9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44605" y="2054658"/>
              <a:ext cx="670952" cy="670952"/>
            </a:xfrm>
            <a:prstGeom prst="rect">
              <a:avLst/>
            </a:prstGeom>
          </p:spPr>
        </p:pic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B50C66CC-FFA0-24EB-1B79-5D9C442C82A8}"/>
                </a:ext>
              </a:extLst>
            </p:cNvPr>
            <p:cNvSpPr txBox="1"/>
            <p:nvPr/>
          </p:nvSpPr>
          <p:spPr>
            <a:xfrm>
              <a:off x="448887" y="2550788"/>
              <a:ext cx="862388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dirty="0">
                  <a:latin typeface="Arial" pitchFamily="34" charset="0"/>
                </a:rPr>
                <a:t>User 2</a:t>
              </a:r>
              <a:endParaRPr lang="en-US" dirty="0">
                <a:latin typeface="Arial" pitchFamily="34" charset="0"/>
              </a:endParaRPr>
            </a:p>
          </p:txBody>
        </p:sp>
      </p:grpSp>
      <p:sp>
        <p:nvSpPr>
          <p:cNvPr id="39" name="Textfeld 38">
            <a:extLst>
              <a:ext uri="{FF2B5EF4-FFF2-40B4-BE49-F238E27FC236}">
                <a16:creationId xmlns:a16="http://schemas.microsoft.com/office/drawing/2014/main" id="{AA6A3FFC-7C68-02F1-A707-875A07847062}"/>
              </a:ext>
            </a:extLst>
          </p:cNvPr>
          <p:cNvSpPr txBox="1"/>
          <p:nvPr/>
        </p:nvSpPr>
        <p:spPr>
          <a:xfrm rot="5400000">
            <a:off x="576116" y="4346319"/>
            <a:ext cx="65628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…..</a:t>
            </a:r>
            <a:endParaRPr lang="en-US" dirty="0"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546DB504-84CB-AFC3-587B-AE83897BB8ED}"/>
              </a:ext>
            </a:extLst>
          </p:cNvPr>
          <p:cNvCxnSpPr>
            <a:cxnSpLocks/>
          </p:cNvCxnSpPr>
          <p:nvPr/>
        </p:nvCxnSpPr>
        <p:spPr bwMode="auto">
          <a:xfrm>
            <a:off x="7134467" y="3014740"/>
            <a:ext cx="2243250" cy="0"/>
          </a:xfrm>
          <a:prstGeom prst="straightConnector1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Textfeld 44">
            <a:extLst>
              <a:ext uri="{FF2B5EF4-FFF2-40B4-BE49-F238E27FC236}">
                <a16:creationId xmlns:a16="http://schemas.microsoft.com/office/drawing/2014/main" id="{44B1877F-FE92-2211-DDFA-B6609C6E96E4}"/>
              </a:ext>
            </a:extLst>
          </p:cNvPr>
          <p:cNvSpPr txBox="1"/>
          <p:nvPr/>
        </p:nvSpPr>
        <p:spPr>
          <a:xfrm>
            <a:off x="7341513" y="2576500"/>
            <a:ext cx="197324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>
                <a:latin typeface="Arial" pitchFamily="34" charset="0"/>
              </a:rPr>
              <a:t>NLP </a:t>
            </a:r>
            <a:r>
              <a:rPr lang="de-DE" b="1" dirty="0" err="1">
                <a:latin typeface="Arial" pitchFamily="34" charset="0"/>
              </a:rPr>
              <a:t>Application</a:t>
            </a:r>
            <a:endParaRPr lang="en-US" b="1" dirty="0">
              <a:latin typeface="Arial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E061D76F-ED0C-AB26-78CC-17547306F8C2}"/>
              </a:ext>
            </a:extLst>
          </p:cNvPr>
          <p:cNvSpPr txBox="1"/>
          <p:nvPr/>
        </p:nvSpPr>
        <p:spPr>
          <a:xfrm>
            <a:off x="4890397" y="3373809"/>
            <a:ext cx="1778574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>
                <a:latin typeface="Arial" pitchFamily="34" charset="0"/>
              </a:rPr>
              <a:t>Data </a:t>
            </a:r>
            <a:r>
              <a:rPr lang="de-DE" b="1" dirty="0" err="1">
                <a:latin typeface="Arial" pitchFamily="34" charset="0"/>
              </a:rPr>
              <a:t>Collector</a:t>
            </a:r>
            <a:endParaRPr lang="de-DE" b="1" dirty="0">
              <a:latin typeface="Arial" pitchFamily="34" charset="0"/>
            </a:endParaRPr>
          </a:p>
          <a:p>
            <a:pPr algn="ctr"/>
            <a:r>
              <a:rPr lang="de-DE" b="1" dirty="0">
                <a:latin typeface="Arial" pitchFamily="34" charset="0"/>
              </a:rPr>
              <a:t>(</a:t>
            </a:r>
            <a:r>
              <a:rPr lang="de-DE" b="1" dirty="0" err="1">
                <a:latin typeface="Arial" pitchFamily="34" charset="0"/>
              </a:rPr>
              <a:t>untrusted</a:t>
            </a:r>
            <a:r>
              <a:rPr lang="de-DE" b="1" dirty="0">
                <a:latin typeface="Arial" pitchFamily="34" charset="0"/>
              </a:rPr>
              <a:t>)</a:t>
            </a:r>
            <a:endParaRPr lang="en-US" b="1" dirty="0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hteck: abgerundete Ecken 62">
                <a:extLst>
                  <a:ext uri="{FF2B5EF4-FFF2-40B4-BE49-F238E27FC236}">
                    <a16:creationId xmlns:a16="http://schemas.microsoft.com/office/drawing/2014/main" id="{B8955A28-EACD-B8E5-F724-70CC40997D33}"/>
                  </a:ext>
                </a:extLst>
              </p:cNvPr>
              <p:cNvSpPr/>
              <p:nvPr/>
            </p:nvSpPr>
            <p:spPr bwMode="auto">
              <a:xfrm>
                <a:off x="5004297" y="1006054"/>
                <a:ext cx="6853270" cy="858480"/>
              </a:xfrm>
              <a:prstGeom prst="roundRect">
                <a:avLst>
                  <a:gd name="adj" fmla="val 7871"/>
                </a:avLst>
              </a:prstGeom>
              <a:solidFill>
                <a:schemeClr val="accent4">
                  <a:lumMod val="10000"/>
                  <a:lumOff val="90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Given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any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two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input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words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𝑤</m:t>
                    </m:r>
                  </m:oMath>
                </a14:m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𝑤</m:t>
                    </m:r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Arial" pitchFamily="34" charset="0"/>
                      </a:rPr>
                      <m:t>′</m:t>
                    </m:r>
                  </m:oMath>
                </a14:m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,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their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corresponding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outputs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of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the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differential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privacy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mechanism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de-DE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𝑝𝑟𝑖𝑣</m:t>
                        </m:r>
                      </m:sub>
                    </m:sSub>
                  </m:oMath>
                </a14:m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are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b="1" dirty="0" err="1">
                    <a:solidFill>
                      <a:schemeClr val="tx1"/>
                    </a:solidFill>
                    <a:cs typeface="Arial" pitchFamily="34" charset="0"/>
                  </a:rPr>
                  <a:t>indistinguishable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.  </a:t>
                </a:r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3" name="Rechteck: abgerundete Ecken 62">
                <a:extLst>
                  <a:ext uri="{FF2B5EF4-FFF2-40B4-BE49-F238E27FC236}">
                    <a16:creationId xmlns:a16="http://schemas.microsoft.com/office/drawing/2014/main" id="{B8955A28-EACD-B8E5-F724-70CC40997D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04297" y="1006054"/>
                <a:ext cx="6853270" cy="858480"/>
              </a:xfrm>
              <a:prstGeom prst="roundRect">
                <a:avLst>
                  <a:gd name="adj" fmla="val 7871"/>
                </a:avLst>
              </a:prstGeom>
              <a:blipFill>
                <a:blip r:embed="rId11"/>
                <a:stretch>
                  <a:fillRect r="-799"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739B346E-47BC-7C3E-77F5-1DD4D1F42742}"/>
              </a:ext>
            </a:extLst>
          </p:cNvPr>
          <p:cNvGrpSpPr/>
          <p:nvPr/>
        </p:nvGrpSpPr>
        <p:grpSpPr>
          <a:xfrm>
            <a:off x="389795" y="1628995"/>
            <a:ext cx="862388" cy="865462"/>
            <a:chOff x="448887" y="2054658"/>
            <a:chExt cx="862388" cy="865462"/>
          </a:xfrm>
        </p:grpSpPr>
        <p:pic>
          <p:nvPicPr>
            <p:cNvPr id="66" name="Grafik 65" descr="Männliches Profil Silhouette">
              <a:extLst>
                <a:ext uri="{FF2B5EF4-FFF2-40B4-BE49-F238E27FC236}">
                  <a16:creationId xmlns:a16="http://schemas.microsoft.com/office/drawing/2014/main" id="{427EF6CF-B147-45DF-A210-AE9FA7B1854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44605" y="2054658"/>
              <a:ext cx="670952" cy="670952"/>
            </a:xfrm>
            <a:prstGeom prst="rect">
              <a:avLst/>
            </a:prstGeom>
          </p:spPr>
        </p:pic>
        <p:sp>
          <p:nvSpPr>
            <p:cNvPr id="67" name="Textfeld 66">
              <a:extLst>
                <a:ext uri="{FF2B5EF4-FFF2-40B4-BE49-F238E27FC236}">
                  <a16:creationId xmlns:a16="http://schemas.microsoft.com/office/drawing/2014/main" id="{886AA0A8-2E44-FA51-B28E-9FB87E678307}"/>
                </a:ext>
              </a:extLst>
            </p:cNvPr>
            <p:cNvSpPr txBox="1"/>
            <p:nvPr/>
          </p:nvSpPr>
          <p:spPr>
            <a:xfrm>
              <a:off x="448887" y="2550788"/>
              <a:ext cx="862388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dirty="0">
                  <a:latin typeface="Arial" pitchFamily="34" charset="0"/>
                </a:rPr>
                <a:t>User 1</a:t>
              </a:r>
              <a:endParaRPr lang="en-US" dirty="0">
                <a:latin typeface="Arial" pitchFamily="34" charset="0"/>
              </a:endParaRPr>
            </a:p>
          </p:txBody>
        </p:sp>
      </p:grpSp>
      <p:grpSp>
        <p:nvGrpSpPr>
          <p:cNvPr id="68" name="Gruppieren 67">
            <a:extLst>
              <a:ext uri="{FF2B5EF4-FFF2-40B4-BE49-F238E27FC236}">
                <a16:creationId xmlns:a16="http://schemas.microsoft.com/office/drawing/2014/main" id="{9057535E-9DEF-CF9B-D64B-F2E5B85C4553}"/>
              </a:ext>
            </a:extLst>
          </p:cNvPr>
          <p:cNvGrpSpPr/>
          <p:nvPr/>
        </p:nvGrpSpPr>
        <p:grpSpPr>
          <a:xfrm>
            <a:off x="389795" y="3382743"/>
            <a:ext cx="862388" cy="865462"/>
            <a:chOff x="448887" y="2054658"/>
            <a:chExt cx="862388" cy="865462"/>
          </a:xfrm>
        </p:grpSpPr>
        <p:pic>
          <p:nvPicPr>
            <p:cNvPr id="69" name="Grafik 68" descr="Männliches Profil Silhouette">
              <a:extLst>
                <a:ext uri="{FF2B5EF4-FFF2-40B4-BE49-F238E27FC236}">
                  <a16:creationId xmlns:a16="http://schemas.microsoft.com/office/drawing/2014/main" id="{2F0E13E6-261C-2479-1F4A-48BDC7FAF58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44605" y="2054658"/>
              <a:ext cx="670952" cy="670952"/>
            </a:xfrm>
            <a:prstGeom prst="rect">
              <a:avLst/>
            </a:prstGeom>
          </p:spPr>
        </p:pic>
        <p:sp>
          <p:nvSpPr>
            <p:cNvPr id="70" name="Textfeld 69">
              <a:extLst>
                <a:ext uri="{FF2B5EF4-FFF2-40B4-BE49-F238E27FC236}">
                  <a16:creationId xmlns:a16="http://schemas.microsoft.com/office/drawing/2014/main" id="{54798408-EF16-6316-0ADE-7A79AD3650AA}"/>
                </a:ext>
              </a:extLst>
            </p:cNvPr>
            <p:cNvSpPr txBox="1"/>
            <p:nvPr/>
          </p:nvSpPr>
          <p:spPr>
            <a:xfrm>
              <a:off x="448887" y="2550788"/>
              <a:ext cx="862388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dirty="0">
                  <a:latin typeface="Arial" pitchFamily="34" charset="0"/>
                </a:rPr>
                <a:t>User 3</a:t>
              </a:r>
              <a:endParaRPr lang="en-US" dirty="0">
                <a:latin typeface="Arial" pitchFamily="34" charset="0"/>
              </a:endParaRPr>
            </a:p>
          </p:txBody>
        </p: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44B8F22D-DAB1-F585-8BC1-57282A362183}"/>
              </a:ext>
            </a:extLst>
          </p:cNvPr>
          <p:cNvGrpSpPr/>
          <p:nvPr/>
        </p:nvGrpSpPr>
        <p:grpSpPr>
          <a:xfrm>
            <a:off x="389501" y="4745631"/>
            <a:ext cx="926285" cy="865462"/>
            <a:chOff x="448886" y="2054658"/>
            <a:chExt cx="926285" cy="865462"/>
          </a:xfrm>
        </p:grpSpPr>
        <p:pic>
          <p:nvPicPr>
            <p:cNvPr id="72" name="Grafik 71" descr="Männliches Profil Silhouette">
              <a:extLst>
                <a:ext uri="{FF2B5EF4-FFF2-40B4-BE49-F238E27FC236}">
                  <a16:creationId xmlns:a16="http://schemas.microsoft.com/office/drawing/2014/main" id="{08CCCB16-D447-52CE-882B-B2FF517F2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44605" y="2054658"/>
              <a:ext cx="670952" cy="670952"/>
            </a:xfrm>
            <a:prstGeom prst="rect">
              <a:avLst/>
            </a:prstGeom>
          </p:spPr>
        </p:pic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CF5475BA-6434-E3AB-49F0-DD33D9F0808D}"/>
                </a:ext>
              </a:extLst>
            </p:cNvPr>
            <p:cNvSpPr txBox="1"/>
            <p:nvPr/>
          </p:nvSpPr>
          <p:spPr>
            <a:xfrm>
              <a:off x="448886" y="2550788"/>
              <a:ext cx="926285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dirty="0">
                  <a:latin typeface="Arial" pitchFamily="34" charset="0"/>
                </a:rPr>
                <a:t>User m</a:t>
              </a:r>
              <a:endParaRPr lang="en-US" dirty="0">
                <a:latin typeface="Arial" pitchFamily="34" charset="0"/>
              </a:endParaRPr>
            </a:p>
          </p:txBody>
        </p:sp>
      </p:grpSp>
      <p:grpSp>
        <p:nvGrpSpPr>
          <p:cNvPr id="155" name="Gruppieren 154">
            <a:extLst>
              <a:ext uri="{FF2B5EF4-FFF2-40B4-BE49-F238E27FC236}">
                <a16:creationId xmlns:a16="http://schemas.microsoft.com/office/drawing/2014/main" id="{9E67FAB3-3C35-8327-B277-9D1F19FE1FF7}"/>
              </a:ext>
            </a:extLst>
          </p:cNvPr>
          <p:cNvGrpSpPr/>
          <p:nvPr/>
        </p:nvGrpSpPr>
        <p:grpSpPr>
          <a:xfrm>
            <a:off x="7179369" y="4656986"/>
            <a:ext cx="1879314" cy="1874285"/>
            <a:chOff x="6888088" y="4445932"/>
            <a:chExt cx="1879314" cy="187428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feld 33">
                  <a:extLst>
                    <a:ext uri="{FF2B5EF4-FFF2-40B4-BE49-F238E27FC236}">
                      <a16:creationId xmlns:a16="http://schemas.microsoft.com/office/drawing/2014/main" id="{B5A9A36B-1277-6C50-FBB7-E0A1EF3069CD}"/>
                    </a:ext>
                  </a:extLst>
                </p:cNvPr>
                <p:cNvSpPr txBox="1"/>
                <p:nvPr/>
              </p:nvSpPr>
              <p:spPr>
                <a:xfrm>
                  <a:off x="7207629" y="4445932"/>
                  <a:ext cx="1559773" cy="954107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400" b="1" dirty="0" err="1">
                      <a:latin typeface="Arial" pitchFamily="34" charset="0"/>
                    </a:rPr>
                    <a:t>Calibrated</a:t>
                  </a:r>
                  <a:r>
                    <a:rPr lang="de-DE" sz="1400" b="1" dirty="0">
                      <a:latin typeface="Arial" pitchFamily="34" charset="0"/>
                    </a:rPr>
                    <a:t> </a:t>
                  </a:r>
                  <a:r>
                    <a:rPr lang="de-DE" sz="1400" b="1" dirty="0" err="1">
                      <a:latin typeface="Arial" pitchFamily="34" charset="0"/>
                    </a:rPr>
                    <a:t>random</a:t>
                  </a:r>
                  <a:r>
                    <a:rPr lang="de-DE" sz="1400" b="1" dirty="0">
                      <a:latin typeface="Arial" pitchFamily="34" charset="0"/>
                    </a:rPr>
                    <a:t> </a:t>
                  </a:r>
                  <a:r>
                    <a:rPr lang="de-DE" sz="1400" b="1" dirty="0" err="1">
                      <a:latin typeface="Arial" pitchFamily="34" charset="0"/>
                    </a:rPr>
                    <a:t>noise</a:t>
                  </a:r>
                  <a:r>
                    <a:rPr lang="de-DE" sz="1400" b="1" dirty="0">
                      <a:latin typeface="Arial" pitchFamily="34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de-DE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𝜼</m:t>
                      </m:r>
                    </m:oMath>
                  </a14:m>
                  <a:endParaRPr lang="en-US" sz="1400" b="1" dirty="0">
                    <a:latin typeface="Arial" pitchFamily="34" charset="0"/>
                  </a:endParaRPr>
                </a:p>
                <a:p>
                  <a:pPr algn="ctr"/>
                  <a:r>
                    <a:rPr lang="en-US" sz="1400" b="1" dirty="0">
                      <a:latin typeface="Arial" pitchFamily="34" charset="0"/>
                    </a:rPr>
                    <a:t>(following DP)</a:t>
                  </a:r>
                </a:p>
                <a:p>
                  <a:pPr algn="ctr"/>
                  <a:endParaRPr lang="en-US" sz="1400" b="1" dirty="0">
                    <a:latin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34" name="Textfeld 33">
                  <a:extLst>
                    <a:ext uri="{FF2B5EF4-FFF2-40B4-BE49-F238E27FC236}">
                      <a16:creationId xmlns:a16="http://schemas.microsoft.com/office/drawing/2014/main" id="{B5A9A36B-1277-6C50-FBB7-E0A1EF3069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07629" y="4445932"/>
                  <a:ext cx="1559773" cy="954107"/>
                </a:xfrm>
                <a:prstGeom prst="rect">
                  <a:avLst/>
                </a:prstGeom>
                <a:blipFill>
                  <a:blip r:embed="rId12"/>
                  <a:stretch>
                    <a:fillRect t="-1282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246C59BD-5DE3-C6E3-B85C-135851FFDFC7}"/>
                </a:ext>
              </a:extLst>
            </p:cNvPr>
            <p:cNvSpPr txBox="1"/>
            <p:nvPr/>
          </p:nvSpPr>
          <p:spPr>
            <a:xfrm>
              <a:off x="6888088" y="5130404"/>
              <a:ext cx="277035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2400" b="1" dirty="0">
                  <a:latin typeface="Arial" pitchFamily="34" charset="0"/>
                </a:rPr>
                <a:t>+</a:t>
              </a:r>
              <a:endParaRPr lang="en-US" sz="2400" b="1" dirty="0">
                <a:latin typeface="Arial" pitchFamily="34" charset="0"/>
              </a:endParaRPr>
            </a:p>
          </p:txBody>
        </p:sp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459284B2-D255-FB70-DF28-084642F3E568}"/>
                </a:ext>
              </a:extLst>
            </p:cNvPr>
            <p:cNvSpPr txBox="1"/>
            <p:nvPr/>
          </p:nvSpPr>
          <p:spPr>
            <a:xfrm>
              <a:off x="6888088" y="5827402"/>
              <a:ext cx="277035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2400" b="1" dirty="0">
                  <a:latin typeface="Arial" pitchFamily="34" charset="0"/>
                </a:rPr>
                <a:t>+</a:t>
              </a:r>
              <a:endParaRPr lang="en-US" sz="2400" b="1" dirty="0"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feld 51">
                  <a:extLst>
                    <a:ext uri="{FF2B5EF4-FFF2-40B4-BE49-F238E27FC236}">
                      <a16:creationId xmlns:a16="http://schemas.microsoft.com/office/drawing/2014/main" id="{C81D82AA-A978-76CE-3CCF-08A9D8CCF2C4}"/>
                    </a:ext>
                  </a:extLst>
                </p:cNvPr>
                <p:cNvSpPr txBox="1"/>
                <p:nvPr/>
              </p:nvSpPr>
              <p:spPr>
                <a:xfrm>
                  <a:off x="7511373" y="5096805"/>
                  <a:ext cx="952283" cy="122341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de-DE" b="0" dirty="0">
                    <a:latin typeface="Arial" pitchFamily="34" charset="0"/>
                    <a:ea typeface="Cambria Math" panose="02040503050406030204" pitchFamily="18" charset="0"/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de-DE" sz="1300" dirty="0">
                    <a:latin typeface="Arial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oMath>
                    </m:oMathPara>
                  </a14:m>
                  <a:endParaRPr lang="en-US" dirty="0">
                    <a:latin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52" name="Textfeld 51">
                  <a:extLst>
                    <a:ext uri="{FF2B5EF4-FFF2-40B4-BE49-F238E27FC236}">
                      <a16:creationId xmlns:a16="http://schemas.microsoft.com/office/drawing/2014/main" id="{C81D82AA-A978-76CE-3CCF-08A9D8CCF2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11373" y="5096805"/>
                  <a:ext cx="952283" cy="122341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4" name="Gruppieren 153">
            <a:extLst>
              <a:ext uri="{FF2B5EF4-FFF2-40B4-BE49-F238E27FC236}">
                <a16:creationId xmlns:a16="http://schemas.microsoft.com/office/drawing/2014/main" id="{34DEFD9A-9CC3-073D-099D-4420B9BF83DE}"/>
              </a:ext>
            </a:extLst>
          </p:cNvPr>
          <p:cNvGrpSpPr/>
          <p:nvPr/>
        </p:nvGrpSpPr>
        <p:grpSpPr>
          <a:xfrm>
            <a:off x="4123021" y="4881466"/>
            <a:ext cx="2962714" cy="1577044"/>
            <a:chOff x="3831740" y="4670412"/>
            <a:chExt cx="2962714" cy="15770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feld 25">
                  <a:extLst>
                    <a:ext uri="{FF2B5EF4-FFF2-40B4-BE49-F238E27FC236}">
                      <a16:creationId xmlns:a16="http://schemas.microsoft.com/office/drawing/2014/main" id="{1AAE7667-E69D-E52C-23FA-1B0A10C34200}"/>
                    </a:ext>
                  </a:extLst>
                </p:cNvPr>
                <p:cNvSpPr txBox="1"/>
                <p:nvPr/>
              </p:nvSpPr>
              <p:spPr>
                <a:xfrm>
                  <a:off x="3831740" y="4670412"/>
                  <a:ext cx="1284899" cy="5232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400" b="1" dirty="0">
                      <a:latin typeface="Arial" pitchFamily="34" charset="0"/>
                    </a:rPr>
                    <a:t>Embedding </a:t>
                  </a:r>
                </a:p>
                <a:p>
                  <a:pPr algn="ctr"/>
                  <a:r>
                    <a:rPr lang="de-DE" sz="1400" b="1" dirty="0" err="1">
                      <a:latin typeface="Arial" pitchFamily="34" charset="0"/>
                    </a:rPr>
                    <a:t>function</a:t>
                  </a:r>
                  <a:r>
                    <a:rPr lang="de-DE" sz="1400" b="1" dirty="0">
                      <a:latin typeface="Arial" pitchFamily="34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l-GR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𝜱</m:t>
                      </m:r>
                    </m:oMath>
                  </a14:m>
                  <a:endParaRPr lang="en-US" sz="1400" b="1" dirty="0">
                    <a:latin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26" name="Textfeld 25">
                  <a:extLst>
                    <a:ext uri="{FF2B5EF4-FFF2-40B4-BE49-F238E27FC236}">
                      <a16:creationId xmlns:a16="http://schemas.microsoft.com/office/drawing/2014/main" id="{1AAE7667-E69D-E52C-23FA-1B0A10C342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1740" y="4670412"/>
                  <a:ext cx="1284899" cy="523220"/>
                </a:xfrm>
                <a:prstGeom prst="rect">
                  <a:avLst/>
                </a:prstGeom>
                <a:blipFill>
                  <a:blip r:embed="rId14"/>
                  <a:stretch>
                    <a:fillRect t="-2326" b="-10465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1" name="Gruppieren 90">
              <a:extLst>
                <a:ext uri="{FF2B5EF4-FFF2-40B4-BE49-F238E27FC236}">
                  <a16:creationId xmlns:a16="http://schemas.microsoft.com/office/drawing/2014/main" id="{96C13E88-4C9C-554D-22E2-D22E11FD8B89}"/>
                </a:ext>
              </a:extLst>
            </p:cNvPr>
            <p:cNvGrpSpPr/>
            <p:nvPr/>
          </p:nvGrpSpPr>
          <p:grpSpPr>
            <a:xfrm>
              <a:off x="5015880" y="5070211"/>
              <a:ext cx="1778574" cy="1177245"/>
              <a:chOff x="4180835" y="5106328"/>
              <a:chExt cx="1778574" cy="1177245"/>
            </a:xfrm>
          </p:grpSpPr>
          <p:sp>
            <p:nvSpPr>
              <p:cNvPr id="30" name="Rechteck 29">
                <a:extLst>
                  <a:ext uri="{FF2B5EF4-FFF2-40B4-BE49-F238E27FC236}">
                    <a16:creationId xmlns:a16="http://schemas.microsoft.com/office/drawing/2014/main" id="{1DA79818-3860-66B5-E2FD-C5A216F9D331}"/>
                  </a:ext>
                </a:extLst>
              </p:cNvPr>
              <p:cNvSpPr/>
              <p:nvPr/>
            </p:nvSpPr>
            <p:spPr bwMode="auto">
              <a:xfrm>
                <a:off x="4180835" y="5237350"/>
                <a:ext cx="1778574" cy="335509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89" name="Rechteck 88">
                <a:extLst>
                  <a:ext uri="{FF2B5EF4-FFF2-40B4-BE49-F238E27FC236}">
                    <a16:creationId xmlns:a16="http://schemas.microsoft.com/office/drawing/2014/main" id="{153308FD-D873-2A5C-1253-597DF6AB858F}"/>
                  </a:ext>
                </a:extLst>
              </p:cNvPr>
              <p:cNvSpPr/>
              <p:nvPr/>
            </p:nvSpPr>
            <p:spPr bwMode="auto">
              <a:xfrm>
                <a:off x="4180835" y="5903797"/>
                <a:ext cx="1778574" cy="335509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feld 27">
                    <a:extLst>
                      <a:ext uri="{FF2B5EF4-FFF2-40B4-BE49-F238E27FC236}">
                        <a16:creationId xmlns:a16="http://schemas.microsoft.com/office/drawing/2014/main" id="{8BFD01DF-A9E8-294F-424B-49D9DB15289B}"/>
                      </a:ext>
                    </a:extLst>
                  </p:cNvPr>
                  <p:cNvSpPr txBox="1"/>
                  <p:nvPr/>
                </p:nvSpPr>
                <p:spPr>
                  <a:xfrm>
                    <a:off x="4650541" y="5106328"/>
                    <a:ext cx="952283" cy="117724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3"/>
                  </a:lnRef>
                  <a:fillRef idx="1">
                    <a:schemeClr val="lt1"/>
                  </a:fillRef>
                  <a:effectRef idx="0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de-DE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de-DE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de-DE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de-DE" dirty="0">
                      <a:latin typeface="Arial" pitchFamily="34" charset="0"/>
                    </a:endParaRPr>
                  </a:p>
                  <a:p>
                    <a:pPr>
                      <a:lnSpc>
                        <a:spcPct val="150000"/>
                      </a:lnSpc>
                    </a:pPr>
                    <a:endParaRPr lang="de-DE" sz="1100" dirty="0">
                      <a:latin typeface="Arial" pitchFamily="34" charset="0"/>
                    </a:endParaRPr>
                  </a:p>
                  <a:p>
                    <a:pPr>
                      <a:lnSpc>
                        <a:spcPct val="15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de-DE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de-DE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de-DE" b="0" i="1" dirty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de-DE" dirty="0">
                      <a:latin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28" name="Textfeld 27">
                    <a:extLst>
                      <a:ext uri="{FF2B5EF4-FFF2-40B4-BE49-F238E27FC236}">
                        <a16:creationId xmlns:a16="http://schemas.microsoft.com/office/drawing/2014/main" id="{8BFD01DF-A9E8-294F-424B-49D9DB15289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50541" y="5106328"/>
                    <a:ext cx="952283" cy="1177245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56" name="Gruppieren 155">
            <a:extLst>
              <a:ext uri="{FF2B5EF4-FFF2-40B4-BE49-F238E27FC236}">
                <a16:creationId xmlns:a16="http://schemas.microsoft.com/office/drawing/2014/main" id="{7298FA64-3B12-3646-14A4-4555E2648F94}"/>
              </a:ext>
            </a:extLst>
          </p:cNvPr>
          <p:cNvGrpSpPr/>
          <p:nvPr/>
        </p:nvGrpSpPr>
        <p:grpSpPr>
          <a:xfrm>
            <a:off x="9066668" y="4834922"/>
            <a:ext cx="2423741" cy="2223115"/>
            <a:chOff x="9138760" y="4604157"/>
            <a:chExt cx="2423741" cy="2223115"/>
          </a:xfrm>
        </p:grpSpPr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6E55FD26-1DC9-D180-25F2-D31D40C84D7C}"/>
                </a:ext>
              </a:extLst>
            </p:cNvPr>
            <p:cNvSpPr txBox="1"/>
            <p:nvPr/>
          </p:nvSpPr>
          <p:spPr>
            <a:xfrm>
              <a:off x="9138761" y="5138154"/>
              <a:ext cx="277035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2400" b="1" dirty="0">
                  <a:latin typeface="Arial" pitchFamily="34" charset="0"/>
                </a:rPr>
                <a:t>=</a:t>
              </a:r>
              <a:endParaRPr lang="en-US" sz="2400" b="1" dirty="0">
                <a:latin typeface="Arial" pitchFamily="34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936D5524-62FF-AC73-39B8-F8DBF141C360}"/>
                </a:ext>
              </a:extLst>
            </p:cNvPr>
            <p:cNvSpPr txBox="1"/>
            <p:nvPr/>
          </p:nvSpPr>
          <p:spPr>
            <a:xfrm>
              <a:off x="9138760" y="5756916"/>
              <a:ext cx="277035" cy="4616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2400" b="1" dirty="0">
                  <a:latin typeface="Arial" pitchFamily="34" charset="0"/>
                </a:rPr>
                <a:t>=</a:t>
              </a:r>
              <a:endParaRPr lang="en-US" sz="2400" b="1" dirty="0">
                <a:latin typeface="Arial" pitchFamily="34" charset="0"/>
              </a:endParaRPr>
            </a:p>
          </p:txBody>
        </p: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4DEFFF2C-4296-4BC8-CCCB-F523B36822F8}"/>
                </a:ext>
              </a:extLst>
            </p:cNvPr>
            <p:cNvSpPr txBox="1"/>
            <p:nvPr/>
          </p:nvSpPr>
          <p:spPr>
            <a:xfrm>
              <a:off x="9607972" y="4604157"/>
              <a:ext cx="1954529" cy="5232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 err="1">
                  <a:latin typeface="Arial" pitchFamily="34" charset="0"/>
                </a:rPr>
                <a:t>Privatized</a:t>
              </a:r>
              <a:r>
                <a:rPr lang="de-DE" sz="1400" b="1" dirty="0">
                  <a:latin typeface="Arial" pitchFamily="34" charset="0"/>
                </a:rPr>
                <a:t> </a:t>
              </a:r>
              <a:r>
                <a:rPr lang="de-DE" sz="1400" b="1" dirty="0" err="1">
                  <a:latin typeface="Arial" pitchFamily="34" charset="0"/>
                </a:rPr>
                <a:t>word</a:t>
              </a:r>
              <a:r>
                <a:rPr lang="de-DE" sz="1400" b="1" dirty="0">
                  <a:latin typeface="Arial" pitchFamily="34" charset="0"/>
                </a:rPr>
                <a:t> </a:t>
              </a:r>
              <a:r>
                <a:rPr lang="de-DE" sz="1400" b="1" dirty="0" err="1">
                  <a:latin typeface="Arial" pitchFamily="34" charset="0"/>
                </a:rPr>
                <a:t>embedding</a:t>
              </a:r>
              <a:r>
                <a:rPr lang="de-DE" sz="1400" b="1" dirty="0">
                  <a:latin typeface="Arial" pitchFamily="34" charset="0"/>
                </a:rPr>
                <a:t> </a:t>
              </a:r>
              <a:r>
                <a:rPr lang="de-DE" sz="1400" b="1" dirty="0" err="1">
                  <a:latin typeface="Arial" pitchFamily="34" charset="0"/>
                </a:rPr>
                <a:t>vectors</a:t>
              </a:r>
              <a:endParaRPr lang="en-US" sz="1400" b="1" dirty="0">
                <a:latin typeface="Arial" pitchFamily="34" charset="0"/>
              </a:endParaRPr>
            </a:p>
          </p:txBody>
        </p:sp>
        <p:grpSp>
          <p:nvGrpSpPr>
            <p:cNvPr id="92" name="Gruppieren 91">
              <a:extLst>
                <a:ext uri="{FF2B5EF4-FFF2-40B4-BE49-F238E27FC236}">
                  <a16:creationId xmlns:a16="http://schemas.microsoft.com/office/drawing/2014/main" id="{A3B60F94-3B25-8B92-2C4F-21896A660B3E}"/>
                </a:ext>
              </a:extLst>
            </p:cNvPr>
            <p:cNvGrpSpPr/>
            <p:nvPr/>
          </p:nvGrpSpPr>
          <p:grpSpPr>
            <a:xfrm>
              <a:off x="9696400" y="5031780"/>
              <a:ext cx="1778574" cy="1795492"/>
              <a:chOff x="4145722" y="5049686"/>
              <a:chExt cx="1778574" cy="1795492"/>
            </a:xfrm>
          </p:grpSpPr>
          <p:sp>
            <p:nvSpPr>
              <p:cNvPr id="93" name="Rechteck 92">
                <a:extLst>
                  <a:ext uri="{FF2B5EF4-FFF2-40B4-BE49-F238E27FC236}">
                    <a16:creationId xmlns:a16="http://schemas.microsoft.com/office/drawing/2014/main" id="{74CDDF22-CE7E-9EBB-FEF8-C0AE587E5930}"/>
                  </a:ext>
                </a:extLst>
              </p:cNvPr>
              <p:cNvSpPr/>
              <p:nvPr/>
            </p:nvSpPr>
            <p:spPr bwMode="auto">
              <a:xfrm>
                <a:off x="4145722" y="5219139"/>
                <a:ext cx="1778574" cy="335509"/>
              </a:xfrm>
              <a:prstGeom prst="rect">
                <a:avLst/>
              </a:prstGeom>
              <a:solidFill>
                <a:schemeClr val="accent6"/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96" name="Rechteck 95">
                <a:extLst>
                  <a:ext uri="{FF2B5EF4-FFF2-40B4-BE49-F238E27FC236}">
                    <a16:creationId xmlns:a16="http://schemas.microsoft.com/office/drawing/2014/main" id="{9082AA4C-0FF2-BA08-54DF-F27698537FE2}"/>
                  </a:ext>
                </a:extLst>
              </p:cNvPr>
              <p:cNvSpPr/>
              <p:nvPr/>
            </p:nvSpPr>
            <p:spPr bwMode="auto">
              <a:xfrm>
                <a:off x="4145722" y="5841787"/>
                <a:ext cx="1778574" cy="335509"/>
              </a:xfrm>
              <a:prstGeom prst="rect">
                <a:avLst/>
              </a:prstGeom>
              <a:solidFill>
                <a:schemeClr val="accent6"/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7" name="Textfeld 96">
                    <a:extLst>
                      <a:ext uri="{FF2B5EF4-FFF2-40B4-BE49-F238E27FC236}">
                        <a16:creationId xmlns:a16="http://schemas.microsoft.com/office/drawing/2014/main" id="{1BD2985F-E584-E4D3-DB42-DFB016A22F87}"/>
                      </a:ext>
                    </a:extLst>
                  </p:cNvPr>
                  <p:cNvSpPr txBox="1"/>
                  <p:nvPr/>
                </p:nvSpPr>
                <p:spPr>
                  <a:xfrm>
                    <a:off x="4558418" y="5049686"/>
                    <a:ext cx="952283" cy="179549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3"/>
                  </a:lnRef>
                  <a:fillRef idx="1">
                    <a:schemeClr val="lt1"/>
                  </a:fillRef>
                  <a:effectRef idx="0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de-DE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𝑝𝑟𝑖𝑣</m:t>
                              </m:r>
                            </m:sub>
                          </m:sSub>
                          <m:r>
                            <a:rPr lang="de-DE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de-DE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de-DE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de-DE" dirty="0">
                      <a:latin typeface="Arial" pitchFamily="34" charset="0"/>
                    </a:endParaRPr>
                  </a:p>
                  <a:p>
                    <a:pPr>
                      <a:lnSpc>
                        <a:spcPct val="150000"/>
                      </a:lnSpc>
                    </a:pPr>
                    <a:endParaRPr lang="de-DE" sz="1000" i="1" dirty="0">
                      <a:latin typeface="Cambria Math" panose="02040503050406030204" pitchFamily="18" charset="0"/>
                    </a:endParaRPr>
                  </a:p>
                  <a:p>
                    <a:pPr>
                      <a:lnSpc>
                        <a:spcPct val="150000"/>
                      </a:lnSpc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de-DE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de-DE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de-DE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𝑝𝑟𝑖𝑣</m:t>
                                  </m:r>
                                </m:sub>
                              </m:sSub>
                              <m:r>
                                <a:rPr lang="de-DE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de-DE" b="0" i="1" dirty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de-DE" b="0" i="1" dirty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de-DE" dirty="0">
                      <a:latin typeface="Arial" pitchFamily="34" charset="0"/>
                    </a:endParaRPr>
                  </a:p>
                  <a:p>
                    <a:endParaRPr lang="de-DE" dirty="0">
                      <a:latin typeface="Arial" pitchFamily="34" charset="0"/>
                    </a:endParaRPr>
                  </a:p>
                  <a:p>
                    <a:endParaRPr lang="en-US" dirty="0">
                      <a:latin typeface="Arial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97" name="Textfeld 96">
                    <a:extLst>
                      <a:ext uri="{FF2B5EF4-FFF2-40B4-BE49-F238E27FC236}">
                        <a16:creationId xmlns:a16="http://schemas.microsoft.com/office/drawing/2014/main" id="{1BD2985F-E584-E4D3-DB42-DFB016A22F8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58418" y="5049686"/>
                    <a:ext cx="952283" cy="1795492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r="-10828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F1DA1DB2-40AA-20F9-B995-67B7066AAE87}"/>
              </a:ext>
            </a:extLst>
          </p:cNvPr>
          <p:cNvGrpSpPr/>
          <p:nvPr/>
        </p:nvGrpSpPr>
        <p:grpSpPr>
          <a:xfrm>
            <a:off x="1251326" y="1650972"/>
            <a:ext cx="670952" cy="836547"/>
            <a:chOff x="1310418" y="1174022"/>
            <a:chExt cx="670952" cy="836547"/>
          </a:xfrm>
        </p:grpSpPr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B0179E91-D6B4-3090-C27A-2D65C0E23766}"/>
                </a:ext>
              </a:extLst>
            </p:cNvPr>
            <p:cNvSpPr txBox="1"/>
            <p:nvPr/>
          </p:nvSpPr>
          <p:spPr>
            <a:xfrm>
              <a:off x="1310418" y="1702792"/>
              <a:ext cx="670952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itchFamily="34" charset="0"/>
                </a:rPr>
                <a:t>Text 1</a:t>
              </a:r>
              <a:endParaRPr lang="en-US" sz="1400" dirty="0">
                <a:latin typeface="Arial" pitchFamily="34" charset="0"/>
              </a:endParaRPr>
            </a:p>
          </p:txBody>
        </p:sp>
        <p:pic>
          <p:nvPicPr>
            <p:cNvPr id="111" name="Grafik 110" descr="Dokument Silhouette">
              <a:extLst>
                <a:ext uri="{FF2B5EF4-FFF2-40B4-BE49-F238E27FC236}">
                  <a16:creationId xmlns:a16="http://schemas.microsoft.com/office/drawing/2014/main" id="{FBCA4DBB-2617-F303-6FA7-257D9AF38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353539" y="1174022"/>
              <a:ext cx="584711" cy="584711"/>
            </a:xfrm>
            <a:prstGeom prst="rect">
              <a:avLst/>
            </a:prstGeom>
          </p:spPr>
        </p:pic>
      </p:grpSp>
      <p:grpSp>
        <p:nvGrpSpPr>
          <p:cNvPr id="113" name="Gruppieren 112">
            <a:extLst>
              <a:ext uri="{FF2B5EF4-FFF2-40B4-BE49-F238E27FC236}">
                <a16:creationId xmlns:a16="http://schemas.microsoft.com/office/drawing/2014/main" id="{C58B8144-917D-CF9F-8780-6C8415C34E09}"/>
              </a:ext>
            </a:extLst>
          </p:cNvPr>
          <p:cNvGrpSpPr/>
          <p:nvPr/>
        </p:nvGrpSpPr>
        <p:grpSpPr>
          <a:xfrm>
            <a:off x="1302767" y="2546196"/>
            <a:ext cx="670952" cy="836547"/>
            <a:chOff x="1310418" y="1174022"/>
            <a:chExt cx="670952" cy="836547"/>
          </a:xfrm>
        </p:grpSpPr>
        <p:sp>
          <p:nvSpPr>
            <p:cNvPr id="114" name="Textfeld 113">
              <a:extLst>
                <a:ext uri="{FF2B5EF4-FFF2-40B4-BE49-F238E27FC236}">
                  <a16:creationId xmlns:a16="http://schemas.microsoft.com/office/drawing/2014/main" id="{335D7155-D1AF-1FEB-8395-16E13EE607E5}"/>
                </a:ext>
              </a:extLst>
            </p:cNvPr>
            <p:cNvSpPr txBox="1"/>
            <p:nvPr/>
          </p:nvSpPr>
          <p:spPr>
            <a:xfrm>
              <a:off x="1310418" y="1702792"/>
              <a:ext cx="670952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itchFamily="34" charset="0"/>
                </a:rPr>
                <a:t>Text 2</a:t>
              </a:r>
              <a:endParaRPr lang="en-US" sz="1400" dirty="0">
                <a:latin typeface="Arial" pitchFamily="34" charset="0"/>
              </a:endParaRPr>
            </a:p>
          </p:txBody>
        </p:sp>
        <p:pic>
          <p:nvPicPr>
            <p:cNvPr id="115" name="Grafik 114" descr="Dokument Silhouette">
              <a:extLst>
                <a:ext uri="{FF2B5EF4-FFF2-40B4-BE49-F238E27FC236}">
                  <a16:creationId xmlns:a16="http://schemas.microsoft.com/office/drawing/2014/main" id="{4AEA3B2B-9A88-F6E9-C946-769DB3C1FA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353539" y="1174022"/>
              <a:ext cx="584711" cy="584711"/>
            </a:xfrm>
            <a:prstGeom prst="rect">
              <a:avLst/>
            </a:prstGeom>
          </p:spPr>
        </p:pic>
      </p:grpSp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5672D70A-6E4D-9D80-29E3-5DDD0D9255EA}"/>
              </a:ext>
            </a:extLst>
          </p:cNvPr>
          <p:cNvGrpSpPr/>
          <p:nvPr/>
        </p:nvGrpSpPr>
        <p:grpSpPr>
          <a:xfrm>
            <a:off x="1305400" y="3454349"/>
            <a:ext cx="670952" cy="836547"/>
            <a:chOff x="1310418" y="1174022"/>
            <a:chExt cx="670952" cy="836547"/>
          </a:xfrm>
        </p:grpSpPr>
        <p:sp>
          <p:nvSpPr>
            <p:cNvPr id="117" name="Textfeld 116">
              <a:extLst>
                <a:ext uri="{FF2B5EF4-FFF2-40B4-BE49-F238E27FC236}">
                  <a16:creationId xmlns:a16="http://schemas.microsoft.com/office/drawing/2014/main" id="{7A248EBB-E139-2173-6463-1C523C4ACED4}"/>
                </a:ext>
              </a:extLst>
            </p:cNvPr>
            <p:cNvSpPr txBox="1"/>
            <p:nvPr/>
          </p:nvSpPr>
          <p:spPr>
            <a:xfrm>
              <a:off x="1310418" y="1702792"/>
              <a:ext cx="670952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itchFamily="34" charset="0"/>
                </a:rPr>
                <a:t>Text 3</a:t>
              </a:r>
              <a:endParaRPr lang="en-US" sz="1400" dirty="0">
                <a:latin typeface="Arial" pitchFamily="34" charset="0"/>
              </a:endParaRPr>
            </a:p>
          </p:txBody>
        </p:sp>
        <p:pic>
          <p:nvPicPr>
            <p:cNvPr id="118" name="Grafik 117" descr="Dokument Silhouette">
              <a:extLst>
                <a:ext uri="{FF2B5EF4-FFF2-40B4-BE49-F238E27FC236}">
                  <a16:creationId xmlns:a16="http://schemas.microsoft.com/office/drawing/2014/main" id="{C7F43BB9-E06C-6510-6DAE-63E7332C530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353539" y="1174022"/>
              <a:ext cx="584711" cy="584711"/>
            </a:xfrm>
            <a:prstGeom prst="rect">
              <a:avLst/>
            </a:prstGeom>
          </p:spPr>
        </p:pic>
      </p:grpSp>
      <p:grpSp>
        <p:nvGrpSpPr>
          <p:cNvPr id="119" name="Gruppieren 118">
            <a:extLst>
              <a:ext uri="{FF2B5EF4-FFF2-40B4-BE49-F238E27FC236}">
                <a16:creationId xmlns:a16="http://schemas.microsoft.com/office/drawing/2014/main" id="{ADC3FDA8-0174-1033-574A-48E684C71E07}"/>
              </a:ext>
            </a:extLst>
          </p:cNvPr>
          <p:cNvGrpSpPr/>
          <p:nvPr/>
        </p:nvGrpSpPr>
        <p:grpSpPr>
          <a:xfrm>
            <a:off x="1334118" y="4779089"/>
            <a:ext cx="765494" cy="836547"/>
            <a:chOff x="1310418" y="1174022"/>
            <a:chExt cx="765494" cy="836547"/>
          </a:xfrm>
        </p:grpSpPr>
        <p:sp>
          <p:nvSpPr>
            <p:cNvPr id="120" name="Textfeld 119">
              <a:extLst>
                <a:ext uri="{FF2B5EF4-FFF2-40B4-BE49-F238E27FC236}">
                  <a16:creationId xmlns:a16="http://schemas.microsoft.com/office/drawing/2014/main" id="{465A1508-EC2E-ACDE-D52E-C64DBC60D011}"/>
                </a:ext>
              </a:extLst>
            </p:cNvPr>
            <p:cNvSpPr txBox="1"/>
            <p:nvPr/>
          </p:nvSpPr>
          <p:spPr>
            <a:xfrm>
              <a:off x="1310418" y="1702792"/>
              <a:ext cx="765494" cy="30777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1400" dirty="0">
                  <a:latin typeface="Arial" pitchFamily="34" charset="0"/>
                </a:rPr>
                <a:t>Text m</a:t>
              </a:r>
              <a:endParaRPr lang="en-US" sz="1400" dirty="0">
                <a:latin typeface="Arial" pitchFamily="34" charset="0"/>
              </a:endParaRPr>
            </a:p>
          </p:txBody>
        </p:sp>
        <p:pic>
          <p:nvPicPr>
            <p:cNvPr id="121" name="Grafik 120" descr="Dokument Silhouette">
              <a:extLst>
                <a:ext uri="{FF2B5EF4-FFF2-40B4-BE49-F238E27FC236}">
                  <a16:creationId xmlns:a16="http://schemas.microsoft.com/office/drawing/2014/main" id="{3058B0C9-175D-DDB7-08F0-3A5D4C5FBB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353539" y="1174022"/>
              <a:ext cx="584711" cy="584711"/>
            </a:xfrm>
            <a:prstGeom prst="rect">
              <a:avLst/>
            </a:prstGeom>
          </p:spPr>
        </p:pic>
      </p:grpSp>
      <p:grpSp>
        <p:nvGrpSpPr>
          <p:cNvPr id="153" name="Gruppieren 152">
            <a:extLst>
              <a:ext uri="{FF2B5EF4-FFF2-40B4-BE49-F238E27FC236}">
                <a16:creationId xmlns:a16="http://schemas.microsoft.com/office/drawing/2014/main" id="{C0B87EB0-4A94-DF17-D26A-EFEB6643ECC7}"/>
              </a:ext>
            </a:extLst>
          </p:cNvPr>
          <p:cNvGrpSpPr/>
          <p:nvPr/>
        </p:nvGrpSpPr>
        <p:grpSpPr>
          <a:xfrm>
            <a:off x="1716865" y="5213219"/>
            <a:ext cx="2560715" cy="1885131"/>
            <a:chOff x="1434096" y="4854480"/>
            <a:chExt cx="2560715" cy="25867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feld 8">
                  <a:extLst>
                    <a:ext uri="{FF2B5EF4-FFF2-40B4-BE49-F238E27FC236}">
                      <a16:creationId xmlns:a16="http://schemas.microsoft.com/office/drawing/2014/main" id="{D9AE120E-728B-2227-ACE4-87FD9C31E9EA}"/>
                    </a:ext>
                  </a:extLst>
                </p:cNvPr>
                <p:cNvSpPr txBox="1"/>
                <p:nvPr/>
              </p:nvSpPr>
              <p:spPr>
                <a:xfrm>
                  <a:off x="3540558" y="4854480"/>
                  <a:ext cx="454253" cy="258674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20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b="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de-DE" sz="2000" b="0" i="1" dirty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de-DE" sz="2000" dirty="0">
                    <a:latin typeface="Arial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de-DE" sz="1100" dirty="0">
                    <a:latin typeface="Arial" pitchFamily="34" charset="0"/>
                  </a:endParaRPr>
                </a:p>
                <a:p>
                  <a:pPr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20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b="0" i="1" dirty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de-DE" sz="2000" b="0" i="1" dirty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oMath>
                    </m:oMathPara>
                  </a14:m>
                  <a:endParaRPr lang="de-DE" sz="2000" dirty="0">
                    <a:latin typeface="Arial" pitchFamily="34" charset="0"/>
                  </a:endParaRPr>
                </a:p>
                <a:p>
                  <a:endParaRPr lang="de-DE" sz="2000" dirty="0">
                    <a:latin typeface="Arial" pitchFamily="34" charset="0"/>
                  </a:endParaRPr>
                </a:p>
                <a:p>
                  <a:endParaRPr lang="en-US" sz="2000" dirty="0">
                    <a:latin typeface="Arial" pitchFamily="34" charset="0"/>
                  </a:endParaRPr>
                </a:p>
              </p:txBody>
            </p:sp>
          </mc:Choice>
          <mc:Fallback xmlns="">
            <p:sp>
              <p:nvSpPr>
                <p:cNvPr id="9" name="Textfeld 8">
                  <a:extLst>
                    <a:ext uri="{FF2B5EF4-FFF2-40B4-BE49-F238E27FC236}">
                      <a16:creationId xmlns:a16="http://schemas.microsoft.com/office/drawing/2014/main" id="{D9AE120E-728B-2227-ACE4-87FD9C31E9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40558" y="4854480"/>
                  <a:ext cx="454253" cy="2586742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1" name="Geschweifte Klammer links 80">
              <a:extLst>
                <a:ext uri="{FF2B5EF4-FFF2-40B4-BE49-F238E27FC236}">
                  <a16:creationId xmlns:a16="http://schemas.microsoft.com/office/drawing/2014/main" id="{2598656D-D0B4-0BDA-636D-A03E66804F03}"/>
                </a:ext>
              </a:extLst>
            </p:cNvPr>
            <p:cNvSpPr/>
            <p:nvPr/>
          </p:nvSpPr>
          <p:spPr bwMode="auto">
            <a:xfrm>
              <a:off x="3411551" y="5138686"/>
              <a:ext cx="184198" cy="1322133"/>
            </a:xfrm>
            <a:prstGeom prst="leftBrace">
              <a:avLst>
                <a:gd name="adj1" fmla="val 55608"/>
                <a:gd name="adj2" fmla="val 50000"/>
              </a:avLst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8" name="Gerade Verbindung mit Pfeil 107">
              <a:extLst>
                <a:ext uri="{FF2B5EF4-FFF2-40B4-BE49-F238E27FC236}">
                  <a16:creationId xmlns:a16="http://schemas.microsoft.com/office/drawing/2014/main" id="{9E8499BF-4B00-D9AA-2372-8334FD1477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35159" y="5840436"/>
              <a:ext cx="1188052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Gerader Verbinder 125">
              <a:extLst>
                <a:ext uri="{FF2B5EF4-FFF2-40B4-BE49-F238E27FC236}">
                  <a16:creationId xmlns:a16="http://schemas.microsoft.com/office/drawing/2014/main" id="{BAE4807B-BF9E-26B2-DA84-5F06DE4133D3}"/>
                </a:ext>
              </a:extLst>
            </p:cNvPr>
            <p:cNvCxnSpPr>
              <a:cxnSpLocks/>
              <a:stCxn id="120" idx="2"/>
            </p:cNvCxnSpPr>
            <p:nvPr/>
          </p:nvCxnSpPr>
          <p:spPr bwMode="auto">
            <a:xfrm>
              <a:off x="1434096" y="5406669"/>
              <a:ext cx="1063" cy="446458"/>
            </a:xfrm>
            <a:prstGeom prst="line">
              <a:avLst/>
            </a:prstGeom>
            <a:ln w="28575">
              <a:solidFill>
                <a:srgbClr val="C00000"/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282F5A64-5F91-B757-3E85-4C4D25A16847}"/>
                </a:ext>
              </a:extLst>
            </p:cNvPr>
            <p:cNvSpPr txBox="1"/>
            <p:nvPr/>
          </p:nvSpPr>
          <p:spPr>
            <a:xfrm>
              <a:off x="2646309" y="5292718"/>
              <a:ext cx="878969" cy="560410"/>
            </a:xfrm>
            <a:prstGeom prst="rect">
              <a:avLst/>
            </a:prstGeom>
            <a:noFill/>
            <a:ln w="10795" cap="flat" cmpd="sng" algn="ctr">
              <a:noFill/>
              <a:prstDash val="solid"/>
            </a:ln>
            <a:effec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de-DE" b="1" dirty="0">
                  <a:latin typeface="Arial" pitchFamily="34" charset="0"/>
                </a:rPr>
                <a:t>Text i</a:t>
              </a:r>
              <a:endParaRPr lang="de-DE" dirty="0">
                <a:latin typeface="Arial" pitchFamily="34" charset="0"/>
              </a:endParaRPr>
            </a:p>
          </p:txBody>
        </p:sp>
      </p:grpSp>
      <p:cxnSp>
        <p:nvCxnSpPr>
          <p:cNvPr id="129" name="Gerade Verbindung mit Pfeil 128">
            <a:extLst>
              <a:ext uri="{FF2B5EF4-FFF2-40B4-BE49-F238E27FC236}">
                <a16:creationId xmlns:a16="http://schemas.microsoft.com/office/drawing/2014/main" id="{0901D0DC-B84D-F3D0-551F-E65219984AF3}"/>
              </a:ext>
            </a:extLst>
          </p:cNvPr>
          <p:cNvCxnSpPr>
            <a:cxnSpLocks/>
          </p:cNvCxnSpPr>
          <p:nvPr/>
        </p:nvCxnSpPr>
        <p:spPr bwMode="auto">
          <a:xfrm>
            <a:off x="1946535" y="2868624"/>
            <a:ext cx="2926850" cy="25272"/>
          </a:xfrm>
          <a:prstGeom prst="straightConnector1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1" name="Gerade Verbindung mit Pfeil 130">
            <a:extLst>
              <a:ext uri="{FF2B5EF4-FFF2-40B4-BE49-F238E27FC236}">
                <a16:creationId xmlns:a16="http://schemas.microsoft.com/office/drawing/2014/main" id="{B5E02EAD-978D-F0EA-B763-BC72B2665F6D}"/>
              </a:ext>
            </a:extLst>
          </p:cNvPr>
          <p:cNvCxnSpPr>
            <a:cxnSpLocks/>
          </p:cNvCxnSpPr>
          <p:nvPr/>
        </p:nvCxnSpPr>
        <p:spPr bwMode="auto">
          <a:xfrm flipV="1">
            <a:off x="1976352" y="3064102"/>
            <a:ext cx="2870925" cy="793458"/>
          </a:xfrm>
          <a:prstGeom prst="straightConnector1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Gerade Verbindung mit Pfeil 132">
            <a:extLst>
              <a:ext uri="{FF2B5EF4-FFF2-40B4-BE49-F238E27FC236}">
                <a16:creationId xmlns:a16="http://schemas.microsoft.com/office/drawing/2014/main" id="{4E29A803-F859-CA44-3C42-3DA18FCACF4C}"/>
              </a:ext>
            </a:extLst>
          </p:cNvPr>
          <p:cNvCxnSpPr>
            <a:cxnSpLocks/>
          </p:cNvCxnSpPr>
          <p:nvPr/>
        </p:nvCxnSpPr>
        <p:spPr bwMode="auto">
          <a:xfrm flipV="1">
            <a:off x="1948177" y="3258761"/>
            <a:ext cx="2899100" cy="1800649"/>
          </a:xfrm>
          <a:prstGeom prst="straightConnector1">
            <a:avLst/>
          </a:prstGeom>
          <a:ln w="38100">
            <a:solidFill>
              <a:schemeClr val="accent5">
                <a:lumMod val="75000"/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57" name="Gruppieren 156">
            <a:extLst>
              <a:ext uri="{FF2B5EF4-FFF2-40B4-BE49-F238E27FC236}">
                <a16:creationId xmlns:a16="http://schemas.microsoft.com/office/drawing/2014/main" id="{664D84FA-645C-2BE6-CFF0-372E555C35ED}"/>
              </a:ext>
            </a:extLst>
          </p:cNvPr>
          <p:cNvGrpSpPr/>
          <p:nvPr/>
        </p:nvGrpSpPr>
        <p:grpSpPr>
          <a:xfrm>
            <a:off x="2278899" y="2619681"/>
            <a:ext cx="8175152" cy="2125950"/>
            <a:chOff x="2337991" y="2142731"/>
            <a:chExt cx="8175152" cy="2125950"/>
          </a:xfrm>
        </p:grpSpPr>
        <p:cxnSp>
          <p:nvCxnSpPr>
            <p:cNvPr id="137" name="Gerader Verbinder 136">
              <a:extLst>
                <a:ext uri="{FF2B5EF4-FFF2-40B4-BE49-F238E27FC236}">
                  <a16:creationId xmlns:a16="http://schemas.microsoft.com/office/drawing/2014/main" id="{2BC13136-6F6C-648A-7406-0D662B214A8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0513141" y="4003007"/>
              <a:ext cx="2" cy="265674"/>
            </a:xfrm>
            <a:prstGeom prst="line">
              <a:avLst/>
            </a:prstGeom>
            <a:ln w="28575">
              <a:solidFill>
                <a:srgbClr val="C00000"/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9" name="Gerade Verbindung mit Pfeil 138">
              <a:extLst>
                <a:ext uri="{FF2B5EF4-FFF2-40B4-BE49-F238E27FC236}">
                  <a16:creationId xmlns:a16="http://schemas.microsoft.com/office/drawing/2014/main" id="{99062234-5D97-CC88-6893-E12FD1024AA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379160" y="3993964"/>
              <a:ext cx="7133981" cy="9043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145" name="Gruppieren 144">
              <a:extLst>
                <a:ext uri="{FF2B5EF4-FFF2-40B4-BE49-F238E27FC236}">
                  <a16:creationId xmlns:a16="http://schemas.microsoft.com/office/drawing/2014/main" id="{C093F873-B3B9-D711-E37B-1564AEF6F23E}"/>
                </a:ext>
              </a:extLst>
            </p:cNvPr>
            <p:cNvGrpSpPr/>
            <p:nvPr/>
          </p:nvGrpSpPr>
          <p:grpSpPr>
            <a:xfrm>
              <a:off x="2337991" y="2142731"/>
              <a:ext cx="2114216" cy="1194230"/>
              <a:chOff x="2145837" y="765178"/>
              <a:chExt cx="2114216" cy="1194230"/>
            </a:xfrm>
          </p:grpSpPr>
          <p:sp>
            <p:nvSpPr>
              <p:cNvPr id="144" name="Rechteck: abgerundete Ecken 143">
                <a:extLst>
                  <a:ext uri="{FF2B5EF4-FFF2-40B4-BE49-F238E27FC236}">
                    <a16:creationId xmlns:a16="http://schemas.microsoft.com/office/drawing/2014/main" id="{CD2E0709-5765-105A-9DD8-BB6BAFB181E1}"/>
                  </a:ext>
                </a:extLst>
              </p:cNvPr>
              <p:cNvSpPr/>
              <p:nvPr/>
            </p:nvSpPr>
            <p:spPr bwMode="auto">
              <a:xfrm>
                <a:off x="2145837" y="765178"/>
                <a:ext cx="2114216" cy="1194230"/>
              </a:xfrm>
              <a:prstGeom prst="roundRect">
                <a:avLst/>
              </a:prstGeom>
              <a:solidFill>
                <a:schemeClr val="accent6"/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143" name="Textfeld 142">
                <a:extLst>
                  <a:ext uri="{FF2B5EF4-FFF2-40B4-BE49-F238E27FC236}">
                    <a16:creationId xmlns:a16="http://schemas.microsoft.com/office/drawing/2014/main" id="{4414A05F-6E4B-5226-EE4E-5BF1BEA2E0FB}"/>
                  </a:ext>
                </a:extLst>
              </p:cNvPr>
              <p:cNvSpPr txBox="1"/>
              <p:nvPr/>
            </p:nvSpPr>
            <p:spPr>
              <a:xfrm>
                <a:off x="2205937" y="931554"/>
                <a:ext cx="1990458" cy="92333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de-DE" b="1" dirty="0" err="1">
                    <a:latin typeface="Arial" pitchFamily="34" charset="0"/>
                  </a:rPr>
                  <a:t>Privatized</a:t>
                </a:r>
                <a:r>
                  <a:rPr lang="de-DE" b="1" dirty="0">
                    <a:latin typeface="Arial" pitchFamily="34" charset="0"/>
                  </a:rPr>
                  <a:t> </a:t>
                </a:r>
                <a:r>
                  <a:rPr lang="de-DE" b="1" dirty="0" err="1">
                    <a:latin typeface="Arial" pitchFamily="34" charset="0"/>
                  </a:rPr>
                  <a:t>word</a:t>
                </a:r>
                <a:r>
                  <a:rPr lang="de-DE" b="1" dirty="0">
                    <a:latin typeface="Arial" pitchFamily="34" charset="0"/>
                  </a:rPr>
                  <a:t> </a:t>
                </a:r>
                <a:r>
                  <a:rPr lang="de-DE" b="1" dirty="0" err="1">
                    <a:latin typeface="Arial" pitchFamily="34" charset="0"/>
                  </a:rPr>
                  <a:t>embedding</a:t>
                </a:r>
                <a:r>
                  <a:rPr lang="de-DE" b="1" dirty="0">
                    <a:latin typeface="Arial" pitchFamily="34" charset="0"/>
                  </a:rPr>
                  <a:t> </a:t>
                </a:r>
                <a:r>
                  <a:rPr lang="de-DE" b="1" dirty="0" err="1">
                    <a:latin typeface="Arial" pitchFamily="34" charset="0"/>
                  </a:rPr>
                  <a:t>vectors</a:t>
                </a:r>
                <a:endParaRPr lang="en-US" b="1" dirty="0">
                  <a:latin typeface="Arial" pitchFamily="34" charset="0"/>
                </a:endParaRPr>
              </a:p>
            </p:txBody>
          </p:sp>
        </p:grpSp>
        <p:cxnSp>
          <p:nvCxnSpPr>
            <p:cNvPr id="146" name="Gerader Verbinder 145">
              <a:extLst>
                <a:ext uri="{FF2B5EF4-FFF2-40B4-BE49-F238E27FC236}">
                  <a16:creationId xmlns:a16="http://schemas.microsoft.com/office/drawing/2014/main" id="{8B10AFCB-D8A8-EB57-71EF-5F07BAAD0CFB}"/>
                </a:ext>
              </a:extLst>
            </p:cNvPr>
            <p:cNvCxnSpPr>
              <a:cxnSpLocks/>
              <a:stCxn id="144" idx="2"/>
            </p:cNvCxnSpPr>
            <p:nvPr/>
          </p:nvCxnSpPr>
          <p:spPr bwMode="auto">
            <a:xfrm>
              <a:off x="3395099" y="3336961"/>
              <a:ext cx="0" cy="657003"/>
            </a:xfrm>
            <a:prstGeom prst="line">
              <a:avLst/>
            </a:prstGeom>
            <a:ln w="28575">
              <a:solidFill>
                <a:srgbClr val="C00000"/>
              </a:solidFill>
              <a:headEnd type="triangl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0A4A6F2C-E035-36C8-D2F9-C1106098A88C}"/>
              </a:ext>
            </a:extLst>
          </p:cNvPr>
          <p:cNvGrpSpPr/>
          <p:nvPr/>
        </p:nvGrpSpPr>
        <p:grpSpPr>
          <a:xfrm>
            <a:off x="4410803" y="5559519"/>
            <a:ext cx="617623" cy="696342"/>
            <a:chOff x="4201495" y="5180757"/>
            <a:chExt cx="617623" cy="864260"/>
          </a:xfrm>
        </p:grpSpPr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F34F7BF9-169D-9FB6-C104-07D77239D72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01495" y="5180757"/>
              <a:ext cx="617623" cy="0"/>
            </a:xfrm>
            <a:prstGeom prst="straightConnector1">
              <a:avLst/>
            </a:prstGeom>
            <a:ln w="19050">
              <a:solidFill>
                <a:schemeClr val="accent5">
                  <a:lumMod val="75000"/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>
              <a:extLst>
                <a:ext uri="{FF2B5EF4-FFF2-40B4-BE49-F238E27FC236}">
                  <a16:creationId xmlns:a16="http://schemas.microsoft.com/office/drawing/2014/main" id="{FFA361E7-AFE5-B3C7-CB29-5095A665DD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01495" y="6045017"/>
              <a:ext cx="617623" cy="0"/>
            </a:xfrm>
            <a:prstGeom prst="straightConnector1">
              <a:avLst/>
            </a:prstGeom>
            <a:ln w="19050">
              <a:solidFill>
                <a:schemeClr val="accent5">
                  <a:lumMod val="75000"/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4" name="Textfeld 73">
            <a:extLst>
              <a:ext uri="{FF2B5EF4-FFF2-40B4-BE49-F238E27FC236}">
                <a16:creationId xmlns:a16="http://schemas.microsoft.com/office/drawing/2014/main" id="{9175AD1E-3E1A-45D9-6D14-7FFCBAA9BD20}"/>
              </a:ext>
            </a:extLst>
          </p:cNvPr>
          <p:cNvSpPr txBox="1"/>
          <p:nvPr/>
        </p:nvSpPr>
        <p:spPr>
          <a:xfrm rot="5400000">
            <a:off x="3859464" y="5705961"/>
            <a:ext cx="49745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….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8C17E385-9710-0F61-F677-DEC7607158FE}"/>
              </a:ext>
            </a:extLst>
          </p:cNvPr>
          <p:cNvSpPr txBox="1"/>
          <p:nvPr/>
        </p:nvSpPr>
        <p:spPr>
          <a:xfrm rot="5400000">
            <a:off x="5972052" y="5809108"/>
            <a:ext cx="56040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…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6CC465DF-5A4A-9E29-0177-6E2809EBB3EF}"/>
              </a:ext>
            </a:extLst>
          </p:cNvPr>
          <p:cNvSpPr txBox="1"/>
          <p:nvPr/>
        </p:nvSpPr>
        <p:spPr>
          <a:xfrm rot="5400000">
            <a:off x="8065833" y="5804418"/>
            <a:ext cx="56040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….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97D8C3D1-A24D-265A-9431-941D9051D076}"/>
              </a:ext>
            </a:extLst>
          </p:cNvPr>
          <p:cNvSpPr txBox="1"/>
          <p:nvPr/>
        </p:nvSpPr>
        <p:spPr>
          <a:xfrm rot="5400000">
            <a:off x="10232939" y="5830594"/>
            <a:ext cx="560409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...</a:t>
            </a: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0072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74" grpId="0"/>
      <p:bldP spid="75" grpId="0"/>
      <p:bldP spid="76" grpId="0"/>
      <p:bldP spid="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3E851D87-A5DB-D06A-A269-9B4C0718E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 - Differential Privacy </a:t>
            </a:r>
            <a:r>
              <a:rPr lang="de-DE" dirty="0" err="1"/>
              <a:t>for</a:t>
            </a:r>
            <a:r>
              <a:rPr lang="de-DE" dirty="0"/>
              <a:t> Word Embedding </a:t>
            </a:r>
            <a:r>
              <a:rPr lang="de-DE" dirty="0" err="1"/>
              <a:t>Vectors</a:t>
            </a:r>
            <a:r>
              <a:rPr lang="de-DE" dirty="0"/>
              <a:t> (2)</a:t>
            </a:r>
            <a:endParaRPr lang="en-US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2CD11EA-D996-5C90-A893-F7522524858D}"/>
              </a:ext>
            </a:extLst>
          </p:cNvPr>
          <p:cNvGrpSpPr/>
          <p:nvPr/>
        </p:nvGrpSpPr>
        <p:grpSpPr>
          <a:xfrm>
            <a:off x="499115" y="955603"/>
            <a:ext cx="11096386" cy="1043936"/>
            <a:chOff x="499115" y="955603"/>
            <a:chExt cx="11096386" cy="1043936"/>
          </a:xfrm>
        </p:grpSpPr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02B1F3EB-5108-6994-F11C-B5742785D438}"/>
                </a:ext>
              </a:extLst>
            </p:cNvPr>
            <p:cNvSpPr txBox="1"/>
            <p:nvPr/>
          </p:nvSpPr>
          <p:spPr>
            <a:xfrm>
              <a:off x="3300717" y="961599"/>
              <a:ext cx="720080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Arial" pitchFamily="34" charset="0"/>
                </a:rPr>
                <a:t>+</a:t>
              </a:r>
              <a:endParaRPr lang="en-US" sz="6000" b="1" dirty="0"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Rechteck: abgerundete Ecken 1">
                  <a:extLst>
                    <a:ext uri="{FF2B5EF4-FFF2-40B4-BE49-F238E27FC236}">
                      <a16:creationId xmlns:a16="http://schemas.microsoft.com/office/drawing/2014/main" id="{BB4C5CA9-AB10-1786-3E04-ACC7C0926717}"/>
                    </a:ext>
                  </a:extLst>
                </p:cNvPr>
                <p:cNvSpPr/>
                <p:nvPr/>
              </p:nvSpPr>
              <p:spPr bwMode="auto">
                <a:xfrm>
                  <a:off x="4102752" y="955603"/>
                  <a:ext cx="2999420" cy="1043936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</m:oMath>
                    </m:oMathPara>
                  </a14:m>
                  <a:endParaRPr lang="de-DE" b="1" dirty="0">
                    <a:latin typeface="Arial" pitchFamily="34" charset="0"/>
                  </a:endParaRPr>
                </a:p>
                <a:p>
                  <a:pPr marL="0" marR="0" indent="0" algn="ctr" defTabSz="914400" rtl="0" eaLnBrk="0" fontAlgn="base" latinLnBrk="0" hangingPunct="0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1600" dirty="0">
                      <a:latin typeface="Arial" pitchFamily="34" charset="0"/>
                    </a:rPr>
                    <a:t>(</a:t>
                  </a:r>
                  <a:r>
                    <a:rPr lang="de-DE" sz="1600" dirty="0" err="1">
                      <a:latin typeface="Arial" pitchFamily="34" charset="0"/>
                    </a:rPr>
                    <a:t>Calibrated</a:t>
                  </a:r>
                  <a:r>
                    <a:rPr lang="de-DE" sz="1600" dirty="0">
                      <a:latin typeface="Arial" pitchFamily="34" charset="0"/>
                    </a:rPr>
                    <a:t> Random Noise)</a:t>
                  </a:r>
                </a:p>
              </p:txBody>
            </p:sp>
          </mc:Choice>
          <mc:Fallback xmlns="">
            <p:sp>
              <p:nvSpPr>
                <p:cNvPr id="2" name="Rechteck: abgerundete Ecken 1">
                  <a:extLst>
                    <a:ext uri="{FF2B5EF4-FFF2-40B4-BE49-F238E27FC236}">
                      <a16:creationId xmlns:a16="http://schemas.microsoft.com/office/drawing/2014/main" id="{BB4C5CA9-AB10-1786-3E04-ACC7C092671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02752" y="955603"/>
                  <a:ext cx="2999420" cy="1043936"/>
                </a:xfrm>
                <a:prstGeom prst="roundRect">
                  <a:avLst/>
                </a:prstGeom>
                <a:blipFill>
                  <a:blip r:embed="rId3"/>
                  <a:stretch>
                    <a:fillRect b="-3468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hteck: abgerundete Ecken 6">
                  <a:extLst>
                    <a:ext uri="{FF2B5EF4-FFF2-40B4-BE49-F238E27FC236}">
                      <a16:creationId xmlns:a16="http://schemas.microsoft.com/office/drawing/2014/main" id="{46F34B03-98DC-C65A-8FE7-9D6E19876FE9}"/>
                    </a:ext>
                  </a:extLst>
                </p:cNvPr>
                <p:cNvSpPr/>
                <p:nvPr/>
              </p:nvSpPr>
              <p:spPr bwMode="auto">
                <a:xfrm>
                  <a:off x="499115" y="961084"/>
                  <a:ext cx="2592197" cy="1032975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𝜱</m:t>
                        </m:r>
                        <m:d>
                          <m:dPr>
                            <m:ctrlPr>
                              <a:rPr lang="de-D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𝒘</m:t>
                            </m:r>
                          </m:e>
                        </m:d>
                      </m:oMath>
                    </m:oMathPara>
                  </a14:m>
                  <a:endParaRPr lang="de-DE" dirty="0">
                    <a:latin typeface="Arial" pitchFamily="34" charset="0"/>
                  </a:endParaRPr>
                </a:p>
                <a:p>
                  <a:pPr algn="ctr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de-DE" sz="1600" dirty="0">
                      <a:latin typeface="Arial" pitchFamily="34" charset="0"/>
                    </a:rPr>
                    <a:t>(Embedding </a:t>
                  </a:r>
                  <a:r>
                    <a:rPr lang="de-DE" sz="1600" dirty="0" err="1">
                      <a:latin typeface="Arial" pitchFamily="34" charset="0"/>
                    </a:rPr>
                    <a:t>Function</a:t>
                  </a:r>
                  <a:r>
                    <a:rPr lang="de-DE" sz="1600" dirty="0">
                      <a:latin typeface="Arial" pitchFamily="34" charset="0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7" name="Rechteck: abgerundete Ecken 6">
                  <a:extLst>
                    <a:ext uri="{FF2B5EF4-FFF2-40B4-BE49-F238E27FC236}">
                      <a16:creationId xmlns:a16="http://schemas.microsoft.com/office/drawing/2014/main" id="{46F34B03-98DC-C65A-8FE7-9D6E19876FE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9115" y="961084"/>
                  <a:ext cx="2592197" cy="1032975"/>
                </a:xfrm>
                <a:prstGeom prst="roundRect">
                  <a:avLst/>
                </a:prstGeom>
                <a:blipFill>
                  <a:blip r:embed="rId4"/>
                  <a:stretch>
                    <a:fillRect b="-4094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C70A062B-D43F-4C76-62D2-A550AD9595AC}"/>
                </a:ext>
              </a:extLst>
            </p:cNvPr>
            <p:cNvSpPr txBox="1"/>
            <p:nvPr/>
          </p:nvSpPr>
          <p:spPr>
            <a:xfrm>
              <a:off x="7221300" y="969739"/>
              <a:ext cx="720080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Arial" pitchFamily="34" charset="0"/>
                </a:rPr>
                <a:t>=</a:t>
              </a:r>
              <a:endParaRPr lang="en-US" sz="6000" b="1" dirty="0"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hteck: abgerundete Ecken 13">
                  <a:extLst>
                    <a:ext uri="{FF2B5EF4-FFF2-40B4-BE49-F238E27FC236}">
                      <a16:creationId xmlns:a16="http://schemas.microsoft.com/office/drawing/2014/main" id="{C9E5E36C-D536-9EC8-DD4E-BEDC20CB56E9}"/>
                    </a:ext>
                  </a:extLst>
                </p:cNvPr>
                <p:cNvSpPr/>
                <p:nvPr/>
              </p:nvSpPr>
              <p:spPr bwMode="auto">
                <a:xfrm>
                  <a:off x="7923092" y="955603"/>
                  <a:ext cx="3672409" cy="1015664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eaLnBrk="0" hangingPunct="0"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𝜱</m:t>
                            </m:r>
                          </m:e>
                          <m:sub>
                            <m:r>
                              <a:rPr lang="de-DE" sz="2400" b="1" i="1">
                                <a:latin typeface="Cambria Math" panose="02040503050406030204" pitchFamily="18" charset="0"/>
                              </a:rPr>
                              <m:t>𝒑𝒓𝒊𝒗</m:t>
                            </m:r>
                          </m:sub>
                        </m:sSub>
                        <m:d>
                          <m:dPr>
                            <m:ctrlPr>
                              <a:rPr lang="de-DE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b="1" i="1" smtClean="0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</m:d>
                      </m:oMath>
                    </m:oMathPara>
                  </a14:m>
                  <a:endParaRPr lang="en-US" sz="1600" dirty="0">
                    <a:solidFill>
                      <a:schemeClr val="tx1"/>
                    </a:solidFill>
                    <a:cs typeface="Arial" pitchFamily="34" charset="0"/>
                  </a:endParaRPr>
                </a:p>
                <a:p>
                  <a:pPr algn="ctr" eaLnBrk="0" hangingPunct="0">
                    <a:lnSpc>
                      <a:spcPct val="150000"/>
                    </a:lnSpc>
                  </a:pPr>
                  <a:r>
                    <a:rPr lang="en-US" sz="1600" dirty="0">
                      <a:solidFill>
                        <a:schemeClr val="tx1"/>
                      </a:solidFill>
                      <a:cs typeface="Arial" pitchFamily="34" charset="0"/>
                    </a:rPr>
                    <a:t>(Randomized Mechanism)</a:t>
                  </a:r>
                </a:p>
              </p:txBody>
            </p:sp>
          </mc:Choice>
          <mc:Fallback xmlns="">
            <p:sp>
              <p:nvSpPr>
                <p:cNvPr id="14" name="Rechteck: abgerundete Ecken 13">
                  <a:extLst>
                    <a:ext uri="{FF2B5EF4-FFF2-40B4-BE49-F238E27FC236}">
                      <a16:creationId xmlns:a16="http://schemas.microsoft.com/office/drawing/2014/main" id="{C9E5E36C-D536-9EC8-DD4E-BEDC20CB56E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923092" y="955603"/>
                  <a:ext cx="3672409" cy="1015664"/>
                </a:xfrm>
                <a:prstGeom prst="roundRect">
                  <a:avLst/>
                </a:prstGeom>
                <a:blipFill>
                  <a:blip r:embed="rId5"/>
                  <a:stretch>
                    <a:fillRect b="-7143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3" name="Datumsplatzhalter 3">
            <a:extLst>
              <a:ext uri="{FF2B5EF4-FFF2-40B4-BE49-F238E27FC236}">
                <a16:creationId xmlns:a16="http://schemas.microsoft.com/office/drawing/2014/main" id="{FC10265A-E992-2B55-7CE0-78CDCD91A050}"/>
              </a:ext>
            </a:extLst>
          </p:cNvPr>
          <p:cNvSpPr txBox="1">
            <a:spLocks/>
          </p:cNvSpPr>
          <p:nvPr/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74" name="Fußzeilenplatzhalter 4">
            <a:extLst>
              <a:ext uri="{FF2B5EF4-FFF2-40B4-BE49-F238E27FC236}">
                <a16:creationId xmlns:a16="http://schemas.microsoft.com/office/drawing/2014/main" id="{8B82E115-61D0-84F1-C144-A4ED2A61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835105" cy="244473"/>
          </a:xfrm>
        </p:spPr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5" name="Foliennummernplatzhalter 5">
            <a:extLst>
              <a:ext uri="{FF2B5EF4-FFF2-40B4-BE49-F238E27FC236}">
                <a16:creationId xmlns:a16="http://schemas.microsoft.com/office/drawing/2014/main" id="{6BA46B95-9889-EFBB-484B-604352CE5AA8}"/>
              </a:ext>
            </a:extLst>
          </p:cNvPr>
          <p:cNvSpPr txBox="1">
            <a:spLocks/>
          </p:cNvSpPr>
          <p:nvPr/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D9306940-D5D7-FBAF-070E-579FFD509826}"/>
              </a:ext>
            </a:extLst>
          </p:cNvPr>
          <p:cNvSpPr txBox="1"/>
          <p:nvPr/>
        </p:nvSpPr>
        <p:spPr>
          <a:xfrm>
            <a:off x="474993" y="2258656"/>
            <a:ext cx="352860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err="1">
                <a:latin typeface="Arial" pitchFamily="34" charset="0"/>
              </a:rPr>
              <a:t>Example</a:t>
            </a:r>
            <a:r>
              <a:rPr lang="de-DE" b="1" dirty="0">
                <a:latin typeface="Arial" pitchFamily="34" charset="0"/>
              </a:rPr>
              <a:t>: Laplace </a:t>
            </a:r>
            <a:r>
              <a:rPr lang="de-DE" b="1" dirty="0" err="1">
                <a:latin typeface="Arial" pitchFamily="34" charset="0"/>
              </a:rPr>
              <a:t>Mechanism</a:t>
            </a:r>
            <a:endParaRPr lang="de-DE" sz="1800" b="1" dirty="0"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feld 76">
                <a:extLst>
                  <a:ext uri="{FF2B5EF4-FFF2-40B4-BE49-F238E27FC236}">
                    <a16:creationId xmlns:a16="http://schemas.microsoft.com/office/drawing/2014/main" id="{180C0D1B-542A-0957-E21A-C2F0D48B6300}"/>
                  </a:ext>
                </a:extLst>
              </p:cNvPr>
              <p:cNvSpPr txBox="1"/>
              <p:nvPr/>
            </p:nvSpPr>
            <p:spPr>
              <a:xfrm>
                <a:off x="4431202" y="2923166"/>
                <a:ext cx="2342520" cy="36933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𝜼</m:t>
                      </m:r>
                      <m:r>
                        <a:rPr lang="de-DE" sz="18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r>
                        <a:rPr lang="de-DE" sz="1800" b="1" i="1" smtClean="0">
                          <a:latin typeface="Cambria Math" panose="02040503050406030204" pitchFamily="18" charset="0"/>
                        </a:rPr>
                        <m:t>𝑳𝒂𝒑</m:t>
                      </m:r>
                    </m:oMath>
                  </m:oMathPara>
                </a14:m>
                <a:endParaRPr lang="en-US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77" name="Textfeld 76">
                <a:extLst>
                  <a:ext uri="{FF2B5EF4-FFF2-40B4-BE49-F238E27FC236}">
                    <a16:creationId xmlns:a16="http://schemas.microsoft.com/office/drawing/2014/main" id="{180C0D1B-542A-0957-E21A-C2F0D48B63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1202" y="2923166"/>
                <a:ext cx="2342520" cy="369332"/>
              </a:xfrm>
              <a:prstGeom prst="rect">
                <a:avLst/>
              </a:prstGeom>
              <a:blipFill>
                <a:blip r:embed="rId6"/>
                <a:stretch>
                  <a:fillRect b="-15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feld 77">
                <a:extLst>
                  <a:ext uri="{FF2B5EF4-FFF2-40B4-BE49-F238E27FC236}">
                    <a16:creationId xmlns:a16="http://schemas.microsoft.com/office/drawing/2014/main" id="{E9FAE3B8-288E-D0C7-5453-DB7FC1A58DF2}"/>
                  </a:ext>
                </a:extLst>
              </p:cNvPr>
              <p:cNvSpPr txBox="1"/>
              <p:nvPr/>
            </p:nvSpPr>
            <p:spPr>
              <a:xfrm>
                <a:off x="494436" y="2857292"/>
                <a:ext cx="3166321" cy="74802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de-DE" dirty="0">
                    <a:latin typeface="Arial" pitchFamily="34" charset="0"/>
                  </a:rPr>
                  <a:t>An </a:t>
                </a:r>
                <a:r>
                  <a:rPr lang="de-DE" dirty="0" err="1">
                    <a:latin typeface="Arial" pitchFamily="34" charset="0"/>
                  </a:rPr>
                  <a:t>embedding</a:t>
                </a:r>
                <a:r>
                  <a:rPr lang="de-DE" dirty="0">
                    <a:latin typeface="Arial" pitchFamily="34" charset="0"/>
                  </a:rPr>
                  <a:t> </a:t>
                </a:r>
                <a:r>
                  <a:rPr lang="de-DE" dirty="0" err="1">
                    <a:latin typeface="Arial" pitchFamily="34" charset="0"/>
                  </a:rPr>
                  <a:t>function</a:t>
                </a:r>
                <a:r>
                  <a:rPr lang="de-DE" dirty="0">
                    <a:latin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𝜱</m:t>
                    </m:r>
                    <m:d>
                      <m:dPr>
                        <m:ctrlPr>
                          <a:rPr lang="de-DE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</m:t>
                        </m:r>
                      </m:e>
                    </m:d>
                  </m:oMath>
                </a14:m>
                <a:endParaRPr lang="de-DE" dirty="0">
                  <a:latin typeface="Arial" pitchFamily="34" charset="0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de-DE" dirty="0" err="1">
                    <a:latin typeface="Arial" pitchFamily="34" charset="0"/>
                  </a:rPr>
                  <a:t>with</a:t>
                </a:r>
                <a:r>
                  <a:rPr lang="de-DE" dirty="0">
                    <a:latin typeface="Arial" pitchFamily="34" charset="0"/>
                  </a:rPr>
                  <a:t> </a:t>
                </a:r>
                <a:r>
                  <a:rPr lang="de-DE" dirty="0" err="1">
                    <a:latin typeface="Arial" pitchFamily="34" charset="0"/>
                  </a:rPr>
                  <a:t>sensitivity</a:t>
                </a:r>
                <a:r>
                  <a:rPr lang="de-DE" dirty="0">
                    <a:latin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l-GR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endParaRPr lang="de-DE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78" name="Textfeld 77">
                <a:extLst>
                  <a:ext uri="{FF2B5EF4-FFF2-40B4-BE49-F238E27FC236}">
                    <a16:creationId xmlns:a16="http://schemas.microsoft.com/office/drawing/2014/main" id="{E9FAE3B8-288E-D0C7-5453-DB7FC1A58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436" y="2857292"/>
                <a:ext cx="3166321" cy="748025"/>
              </a:xfrm>
              <a:prstGeom prst="rect">
                <a:avLst/>
              </a:prstGeom>
              <a:blipFill>
                <a:blip r:embed="rId7"/>
                <a:stretch>
                  <a:fillRect l="-1538" t="-4918" b="-90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feld 79">
                <a:extLst>
                  <a:ext uri="{FF2B5EF4-FFF2-40B4-BE49-F238E27FC236}">
                    <a16:creationId xmlns:a16="http://schemas.microsoft.com/office/drawing/2014/main" id="{74E83420-A570-7DEC-5DC1-843C6DF332F7}"/>
                  </a:ext>
                </a:extLst>
              </p:cNvPr>
              <p:cNvSpPr txBox="1"/>
              <p:nvPr/>
            </p:nvSpPr>
            <p:spPr>
              <a:xfrm>
                <a:off x="7949118" y="2690988"/>
                <a:ext cx="3833292" cy="502702"/>
              </a:xfrm>
              <a:prstGeom prst="rect">
                <a:avLst/>
              </a:prstGeom>
              <a:noFill/>
              <a:ln w="10795" cap="flat" cmpd="sng" algn="ctr">
                <a:noFill/>
                <a:prstDash val="solid"/>
              </a:ln>
              <a:effec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 sz="1800" i="1">
                            <a:latin typeface="Cambria Math" panose="02040503050406030204" pitchFamily="18" charset="0"/>
                          </a:rPr>
                          <m:t>𝑝𝑟𝑖𝑣</m:t>
                        </m:r>
                      </m:sub>
                    </m:sSub>
                  </m:oMath>
                </a14:m>
                <a:r>
                  <a:rPr lang="en-US" sz="1800" dirty="0">
                    <a:latin typeface="Arial" pitchFamily="34" charset="0"/>
                  </a:rPr>
                  <a:t> is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𝜺</m:t>
                    </m:r>
                  </m:oMath>
                </a14:m>
                <a:r>
                  <a:rPr lang="en-US" sz="1800" b="1" dirty="0">
                    <a:latin typeface="Arial" pitchFamily="34" charset="0"/>
                  </a:rPr>
                  <a:t>-differentially private</a:t>
                </a:r>
                <a:endParaRPr lang="en-US" sz="1800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80" name="Textfeld 79">
                <a:extLst>
                  <a:ext uri="{FF2B5EF4-FFF2-40B4-BE49-F238E27FC236}">
                    <a16:creationId xmlns:a16="http://schemas.microsoft.com/office/drawing/2014/main" id="{74E83420-A570-7DEC-5DC1-843C6DF33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9118" y="2690988"/>
                <a:ext cx="3833292" cy="502702"/>
              </a:xfrm>
              <a:prstGeom prst="rect">
                <a:avLst/>
              </a:prstGeom>
              <a:blipFill>
                <a:blip r:embed="rId8"/>
                <a:stretch>
                  <a:fillRect b="-13253"/>
                </a:stretch>
              </a:blipFill>
              <a:ln w="10795" cap="flat" cmpd="sng" algn="ctr">
                <a:noFill/>
                <a:prstDash val="soli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BE247C02-FEA8-6BD1-91FB-4335F2E9CC67}"/>
              </a:ext>
            </a:extLst>
          </p:cNvPr>
          <p:cNvSpPr/>
          <p:nvPr/>
        </p:nvSpPr>
        <p:spPr bwMode="auto">
          <a:xfrm>
            <a:off x="494436" y="4203094"/>
            <a:ext cx="3161642" cy="1804994"/>
          </a:xfrm>
          <a:prstGeom prst="roundRect">
            <a:avLst/>
          </a:prstGeom>
          <a:solidFill>
            <a:srgbClr val="F5F4F1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Sensitivity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describes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the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b="1" i="1" dirty="0">
                <a:solidFill>
                  <a:schemeClr val="tx1"/>
                </a:solidFill>
                <a:cs typeface="Arial" pitchFamily="34" charset="0"/>
              </a:rPr>
              <a:t>maximum possible </a:t>
            </a:r>
            <a:r>
              <a:rPr lang="de-DE" b="1" i="1" dirty="0" err="1">
                <a:solidFill>
                  <a:schemeClr val="tx1"/>
                </a:solidFill>
                <a:cs typeface="Arial" pitchFamily="34" charset="0"/>
              </a:rPr>
              <a:t>change</a:t>
            </a:r>
            <a:r>
              <a:rPr lang="de-DE" b="1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in a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function‘s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output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when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the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input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is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de-DE" i="1" dirty="0" err="1">
                <a:solidFill>
                  <a:schemeClr val="tx1"/>
                </a:solidFill>
                <a:cs typeface="Arial" pitchFamily="34" charset="0"/>
              </a:rPr>
              <a:t>changed</a:t>
            </a:r>
            <a:r>
              <a:rPr lang="de-DE" i="1" dirty="0">
                <a:solidFill>
                  <a:schemeClr val="tx1"/>
                </a:solidFill>
                <a:cs typeface="Arial" pitchFamily="34" charset="0"/>
              </a:rPr>
              <a:t>. </a:t>
            </a:r>
            <a:endParaRPr lang="en-US" i="1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0EADFD29-F9A9-6FFA-59C2-25B8F7D19900}"/>
              </a:ext>
            </a:extLst>
          </p:cNvPr>
          <p:cNvGrpSpPr/>
          <p:nvPr/>
        </p:nvGrpSpPr>
        <p:grpSpPr>
          <a:xfrm>
            <a:off x="4123106" y="4213624"/>
            <a:ext cx="2999420" cy="1804994"/>
            <a:chOff x="4223792" y="3687448"/>
            <a:chExt cx="2952328" cy="2227479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FD793946-5B72-BBD1-BB6A-7EF33F9CCEA8}"/>
                </a:ext>
              </a:extLst>
            </p:cNvPr>
            <p:cNvSpPr/>
            <p:nvPr/>
          </p:nvSpPr>
          <p:spPr bwMode="auto">
            <a:xfrm>
              <a:off x="4223792" y="3687448"/>
              <a:ext cx="2952328" cy="2227479"/>
            </a:xfrm>
            <a:prstGeom prst="roundRect">
              <a:avLst/>
            </a:prstGeom>
            <a:solidFill>
              <a:srgbClr val="F5F4F1"/>
            </a:solidFill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feld 5">
                  <a:extLst>
                    <a:ext uri="{FF2B5EF4-FFF2-40B4-BE49-F238E27FC236}">
                      <a16:creationId xmlns:a16="http://schemas.microsoft.com/office/drawing/2014/main" id="{EF3B0F9B-46EE-6E89-9B26-43D106B2A529}"/>
                    </a:ext>
                  </a:extLst>
                </p:cNvPr>
                <p:cNvSpPr txBox="1"/>
                <p:nvPr/>
              </p:nvSpPr>
              <p:spPr>
                <a:xfrm>
                  <a:off x="4416619" y="4121514"/>
                  <a:ext cx="2566673" cy="94807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1800" i="1" dirty="0" err="1"/>
                    <a:t>Variance</a:t>
                  </a:r>
                  <a:r>
                    <a:rPr lang="de-DE" sz="1800" i="1" dirty="0"/>
                    <a:t> </a:t>
                  </a:r>
                  <a:r>
                    <a:rPr lang="de-DE" sz="1800" i="1" dirty="0" err="1"/>
                    <a:t>depends</a:t>
                  </a:r>
                  <a:r>
                    <a:rPr lang="de-DE" sz="1800" i="1" dirty="0"/>
                    <a:t> on </a:t>
                  </a:r>
                  <a:r>
                    <a:rPr lang="de-DE" sz="1800" i="1" dirty="0" err="1"/>
                    <a:t>sensitivity</a:t>
                  </a:r>
                  <a:r>
                    <a:rPr lang="de-DE" sz="1800" i="1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de-DE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𝛥</m:t>
                          </m:r>
                        </m:e>
                        <m:sub>
                          <m:r>
                            <a:rPr lang="el-G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</m:oMath>
                  </a14:m>
                  <a:r>
                    <a:rPr lang="en-US" i="1" dirty="0">
                      <a:latin typeface="Arial" pitchFamily="34" charset="0"/>
                    </a:rPr>
                    <a:t> and privacy budget </a:t>
                  </a:r>
                  <a14:m>
                    <m:oMath xmlns:m="http://schemas.openxmlformats.org/officeDocument/2006/math">
                      <m:r>
                        <a:rPr lang="de-DE" b="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itchFamily="34" charset="0"/>
                        </a:rPr>
                        <m:t>𝜀</m:t>
                      </m:r>
                    </m:oMath>
                  </a14:m>
                  <a:r>
                    <a:rPr lang="en-US" i="1" dirty="0">
                      <a:latin typeface="Arial" pitchFamily="34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6" name="Textfeld 5">
                  <a:extLst>
                    <a:ext uri="{FF2B5EF4-FFF2-40B4-BE49-F238E27FC236}">
                      <a16:creationId xmlns:a16="http://schemas.microsoft.com/office/drawing/2014/main" id="{EF3B0F9B-46EE-6E89-9B26-43D106B2A52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6619" y="4121514"/>
                  <a:ext cx="2566673" cy="948079"/>
                </a:xfrm>
                <a:prstGeom prst="rect">
                  <a:avLst/>
                </a:prstGeom>
                <a:blipFill>
                  <a:blip r:embed="rId9"/>
                  <a:stretch>
                    <a:fillRect t="-4762" b="-3492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eck: abgerundete Ecken 10">
                <a:extLst>
                  <a:ext uri="{FF2B5EF4-FFF2-40B4-BE49-F238E27FC236}">
                    <a16:creationId xmlns:a16="http://schemas.microsoft.com/office/drawing/2014/main" id="{709A08E3-59B7-BF5C-1B41-F03CADEC8AD3}"/>
                  </a:ext>
                </a:extLst>
              </p:cNvPr>
              <p:cNvSpPr/>
              <p:nvPr/>
            </p:nvSpPr>
            <p:spPr bwMode="auto">
              <a:xfrm>
                <a:off x="7838712" y="4203093"/>
                <a:ext cx="3833292" cy="1804993"/>
              </a:xfrm>
              <a:prstGeom prst="roundRect">
                <a:avLst/>
              </a:prstGeom>
              <a:solidFill>
                <a:srgbClr val="F5F4F1"/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The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probability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of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a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specific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output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on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any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two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inputs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i="1" dirty="0">
                    <a:latin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can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differ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by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at </a:t>
                </a:r>
                <a:r>
                  <a:rPr lang="de-DE" i="1" dirty="0" err="1">
                    <a:solidFill>
                      <a:schemeClr val="tx1"/>
                    </a:solidFill>
                    <a:cs typeface="Arial" pitchFamily="34" charset="0"/>
                  </a:rPr>
                  <a:t>most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 a </a:t>
                </a:r>
                <a:r>
                  <a:rPr lang="de-DE" b="1" i="1" dirty="0" err="1">
                    <a:solidFill>
                      <a:schemeClr val="tx1"/>
                    </a:solidFill>
                    <a:cs typeface="Arial" pitchFamily="34" charset="0"/>
                  </a:rPr>
                  <a:t>multiplicative</a:t>
                </a:r>
                <a:r>
                  <a:rPr lang="de-DE" b="1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b="1" i="1" dirty="0" err="1">
                    <a:solidFill>
                      <a:schemeClr val="tx1"/>
                    </a:solidFill>
                    <a:cs typeface="Arial" pitchFamily="34" charset="0"/>
                  </a:rPr>
                  <a:t>factor</a:t>
                </a:r>
                <a:r>
                  <a:rPr lang="de-DE" b="1" i="1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i="1" dirty="0">
                    <a:solidFill>
                      <a:schemeClr val="tx1"/>
                    </a:solidFill>
                    <a:cs typeface="Arial" pitchFamily="34" charset="0"/>
                  </a:rPr>
                  <a:t>dependent on 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itchFamily="34" charset="0"/>
                      </a:rPr>
                      <m:t>𝜀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  <a:cs typeface="Arial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1" name="Rechteck: abgerundete Ecken 10">
                <a:extLst>
                  <a:ext uri="{FF2B5EF4-FFF2-40B4-BE49-F238E27FC236}">
                    <a16:creationId xmlns:a16="http://schemas.microsoft.com/office/drawing/2014/main" id="{709A08E3-59B7-BF5C-1B41-F03CADEC8A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38712" y="4203093"/>
                <a:ext cx="3833292" cy="1804993"/>
              </a:xfrm>
              <a:prstGeom prst="round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69506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/>
      <p:bldP spid="78" grpId="0"/>
      <p:bldP spid="80" grpId="0"/>
      <p:bldP spid="4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6618D0F2-EE7D-5BB7-23CA-5AB9068A0298}"/>
              </a:ext>
            </a:extLst>
          </p:cNvPr>
          <p:cNvSpPr/>
          <p:nvPr/>
        </p:nvSpPr>
        <p:spPr bwMode="auto">
          <a:xfrm>
            <a:off x="499115" y="2185044"/>
            <a:ext cx="11358452" cy="198210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Arial" pitchFamily="34" charset="0"/>
            </a:endParaRPr>
          </a:p>
        </p:txBody>
      </p:sp>
      <p:pic>
        <p:nvPicPr>
          <p:cNvPr id="24" name="Grafik 23" descr="Warnung mit einfarbiger Füllung">
            <a:extLst>
              <a:ext uri="{FF2B5EF4-FFF2-40B4-BE49-F238E27FC236}">
                <a16:creationId xmlns:a16="http://schemas.microsoft.com/office/drawing/2014/main" id="{940FB543-5435-FAF2-3910-0E442E26A2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3011" y="2703988"/>
            <a:ext cx="903943" cy="9039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FF857DB3-FF90-7B3F-9B16-E61112C0D071}"/>
                  </a:ext>
                </a:extLst>
              </p:cNvPr>
              <p:cNvSpPr txBox="1"/>
              <p:nvPr/>
            </p:nvSpPr>
            <p:spPr>
              <a:xfrm>
                <a:off x="1536127" y="2576073"/>
                <a:ext cx="1674051" cy="122507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DE" dirty="0">
                    <a:latin typeface="Arial" pitchFamily="34" charset="0"/>
                  </a:rPr>
                  <a:t>Large </a:t>
                </a:r>
                <a:r>
                  <a:rPr lang="de-DE" dirty="0" err="1">
                    <a:latin typeface="Arial" pitchFamily="34" charset="0"/>
                  </a:rPr>
                  <a:t>sensitivity</a:t>
                </a:r>
                <a:r>
                  <a:rPr lang="de-DE" dirty="0">
                    <a:latin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</m:oMath>
                </a14:m>
                <a:r>
                  <a:rPr lang="de-DE" dirty="0">
                    <a:latin typeface="Arial" pitchFamily="34" charset="0"/>
                  </a:rPr>
                  <a:t> leads </a:t>
                </a:r>
                <a:r>
                  <a:rPr lang="de-DE" dirty="0" err="1">
                    <a:latin typeface="Arial" pitchFamily="34" charset="0"/>
                  </a:rPr>
                  <a:t>to</a:t>
                </a:r>
                <a:r>
                  <a:rPr lang="de-DE" dirty="0">
                    <a:latin typeface="Arial" pitchFamily="34" charset="0"/>
                  </a:rPr>
                  <a:t> large </a:t>
                </a:r>
                <a:r>
                  <a:rPr lang="de-DE" dirty="0" err="1">
                    <a:latin typeface="Arial" pitchFamily="34" charset="0"/>
                  </a:rPr>
                  <a:t>noise</a:t>
                </a:r>
                <a:r>
                  <a:rPr lang="de-DE" dirty="0">
                    <a:latin typeface="Arial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endParaRPr lang="de-DE" dirty="0"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FF857DB3-FF90-7B3F-9B16-E61112C0D0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6127" y="2576073"/>
                <a:ext cx="1674051" cy="1225079"/>
              </a:xfrm>
              <a:prstGeom prst="rect">
                <a:avLst/>
              </a:prstGeom>
              <a:blipFill>
                <a:blip r:embed="rId5"/>
                <a:stretch>
                  <a:fillRect l="-3273" t="-2985" b="-696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FCCD69FF-F0C2-FD2C-4574-51DBCCCFE3D0}"/>
              </a:ext>
            </a:extLst>
          </p:cNvPr>
          <p:cNvSpPr/>
          <p:nvPr/>
        </p:nvSpPr>
        <p:spPr bwMode="auto">
          <a:xfrm>
            <a:off x="490683" y="4443624"/>
            <a:ext cx="11358452" cy="20097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de-DE" sz="1600" dirty="0">
              <a:latin typeface="Arial" pitchFamily="34" charset="0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E851D87-A5DB-D06A-A269-9B4C0718E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 - Differential Privacy </a:t>
            </a:r>
            <a:r>
              <a:rPr lang="de-DE" dirty="0" err="1"/>
              <a:t>for</a:t>
            </a:r>
            <a:r>
              <a:rPr lang="de-DE" dirty="0"/>
              <a:t> Word Embedding </a:t>
            </a:r>
            <a:r>
              <a:rPr lang="de-DE" dirty="0" err="1"/>
              <a:t>Vectors</a:t>
            </a:r>
            <a:r>
              <a:rPr lang="de-DE" dirty="0"/>
              <a:t> (3)</a:t>
            </a:r>
            <a:endParaRPr lang="en-US" dirty="0"/>
          </a:p>
        </p:txBody>
      </p:sp>
      <p:pic>
        <p:nvPicPr>
          <p:cNvPr id="54" name="Grafik 53" descr="Glühbirne und Zahnrad mit einfarbiger Füllung">
            <a:extLst>
              <a:ext uri="{FF2B5EF4-FFF2-40B4-BE49-F238E27FC236}">
                <a16:creationId xmlns:a16="http://schemas.microsoft.com/office/drawing/2014/main" id="{287E9250-E82F-0249-2206-5440D3FE23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70990" y="2701351"/>
            <a:ext cx="914400" cy="914400"/>
          </a:xfrm>
          <a:prstGeom prst="rect">
            <a:avLst/>
          </a:prstGeom>
        </p:spPr>
      </p:pic>
      <p:sp>
        <p:nvSpPr>
          <p:cNvPr id="55" name="Textfeld 54">
            <a:extLst>
              <a:ext uri="{FF2B5EF4-FFF2-40B4-BE49-F238E27FC236}">
                <a16:creationId xmlns:a16="http://schemas.microsoft.com/office/drawing/2014/main" id="{58F84D9B-3019-1034-AB1F-C4B371FFED8A}"/>
              </a:ext>
            </a:extLst>
          </p:cNvPr>
          <p:cNvSpPr txBox="1"/>
          <p:nvPr/>
        </p:nvSpPr>
        <p:spPr>
          <a:xfrm>
            <a:off x="4972194" y="2813857"/>
            <a:ext cx="141471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>
                <a:latin typeface="Arial" pitchFamily="34" charset="0"/>
              </a:rPr>
              <a:t>Bound </a:t>
            </a:r>
            <a:r>
              <a:rPr lang="de-DE" dirty="0" err="1">
                <a:latin typeface="Arial" pitchFamily="34" charset="0"/>
              </a:rPr>
              <a:t>sensitivity</a:t>
            </a:r>
            <a:endParaRPr lang="en-US" dirty="0">
              <a:latin typeface="Arial" pitchFamily="34" charset="0"/>
            </a:endParaRPr>
          </a:p>
        </p:txBody>
      </p:sp>
      <p:pic>
        <p:nvPicPr>
          <p:cNvPr id="59" name="Grafik 58" descr="Fragezeichen mit einfarbiger Füllung">
            <a:extLst>
              <a:ext uri="{FF2B5EF4-FFF2-40B4-BE49-F238E27FC236}">
                <a16:creationId xmlns:a16="http://schemas.microsoft.com/office/drawing/2014/main" id="{BF52FE7E-F3A9-A0BB-31AB-95B1B85FA6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111448" y="2782667"/>
            <a:ext cx="708709" cy="708709"/>
          </a:xfrm>
          <a:prstGeom prst="rect">
            <a:avLst/>
          </a:prstGeom>
        </p:spPr>
      </p:pic>
      <p:sp>
        <p:nvSpPr>
          <p:cNvPr id="60" name="Textfeld 59">
            <a:extLst>
              <a:ext uri="{FF2B5EF4-FFF2-40B4-BE49-F238E27FC236}">
                <a16:creationId xmlns:a16="http://schemas.microsoft.com/office/drawing/2014/main" id="{8FCE9477-9396-38CB-EA47-27C10168B298}"/>
              </a:ext>
            </a:extLst>
          </p:cNvPr>
          <p:cNvSpPr txBox="1"/>
          <p:nvPr/>
        </p:nvSpPr>
        <p:spPr>
          <a:xfrm>
            <a:off x="8756054" y="3060259"/>
            <a:ext cx="2984533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latin typeface="Arial" pitchFamily="34" charset="0"/>
              </a:rPr>
              <a:t>How </a:t>
            </a:r>
            <a:r>
              <a:rPr lang="de-DE" dirty="0" err="1">
                <a:latin typeface="Arial" pitchFamily="34" charset="0"/>
              </a:rPr>
              <a:t>does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the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bounding</a:t>
            </a:r>
            <a:r>
              <a:rPr lang="de-DE" dirty="0">
                <a:latin typeface="Arial" pitchFamily="34" charset="0"/>
              </a:rPr>
              <a:t> </a:t>
            </a:r>
            <a:r>
              <a:rPr lang="en-US" dirty="0">
                <a:latin typeface="Arial" pitchFamily="34" charset="0"/>
              </a:rPr>
              <a:t>affect the Privacy-Utility Trade-off?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feld 61">
                <a:extLst>
                  <a:ext uri="{FF2B5EF4-FFF2-40B4-BE49-F238E27FC236}">
                    <a16:creationId xmlns:a16="http://schemas.microsoft.com/office/drawing/2014/main" id="{4C16819C-507F-E296-8739-D064BEB7CA77}"/>
                  </a:ext>
                </a:extLst>
              </p:cNvPr>
              <p:cNvSpPr txBox="1"/>
              <p:nvPr/>
            </p:nvSpPr>
            <p:spPr>
              <a:xfrm>
                <a:off x="1555014" y="5043742"/>
                <a:ext cx="1451645" cy="96430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 sz="1800" b="0" i="1">
                            <a:latin typeface="Cambria Math" panose="02040503050406030204" pitchFamily="18" charset="0"/>
                          </a:rPr>
                          <m:t>𝑝𝑟𝑖𝑣</m:t>
                        </m:r>
                      </m:sub>
                    </m:sSub>
                    <m:d>
                      <m:dPr>
                        <m:ctrlPr>
                          <a:rPr lang="de-DE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en-US" dirty="0">
                    <a:latin typeface="Arial" pitchFamily="34" charset="0"/>
                  </a:rPr>
                  <a:t> is not a “real” word</a:t>
                </a:r>
              </a:p>
            </p:txBody>
          </p:sp>
        </mc:Choice>
        <mc:Fallback xmlns="">
          <p:sp>
            <p:nvSpPr>
              <p:cNvPr id="62" name="Textfeld 61">
                <a:extLst>
                  <a:ext uri="{FF2B5EF4-FFF2-40B4-BE49-F238E27FC236}">
                    <a16:creationId xmlns:a16="http://schemas.microsoft.com/office/drawing/2014/main" id="{4C16819C-507F-E296-8739-D064BEB7CA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014" y="5043742"/>
                <a:ext cx="1451645" cy="964303"/>
              </a:xfrm>
              <a:prstGeom prst="rect">
                <a:avLst/>
              </a:prstGeom>
              <a:blipFill>
                <a:blip r:embed="rId10"/>
                <a:stretch>
                  <a:fillRect l="-3361" t="-3145" b="-691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feld 65">
                <a:extLst>
                  <a:ext uri="{FF2B5EF4-FFF2-40B4-BE49-F238E27FC236}">
                    <a16:creationId xmlns:a16="http://schemas.microsoft.com/office/drawing/2014/main" id="{7D02A5E8-3F9B-FE77-FE8D-2B6200263017}"/>
                  </a:ext>
                </a:extLst>
              </p:cNvPr>
              <p:cNvSpPr txBox="1"/>
              <p:nvPr/>
            </p:nvSpPr>
            <p:spPr>
              <a:xfrm>
                <a:off x="4974779" y="4827829"/>
                <a:ext cx="2081542" cy="124130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Map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𝛷</m:t>
                        </m:r>
                      </m:e>
                      <m:sub>
                        <m:r>
                          <a:rPr lang="de-DE" sz="1800" b="0" i="1">
                            <a:latin typeface="Cambria Math" panose="02040503050406030204" pitchFamily="18" charset="0"/>
                          </a:rPr>
                          <m:t>𝑝𝑟𝑖𝑣</m:t>
                        </m:r>
                      </m:sub>
                    </m:sSub>
                    <m:d>
                      <m:dPr>
                        <m:ctrlPr>
                          <a:rPr lang="de-DE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</m:oMath>
                </a14:m>
                <a:r>
                  <a:rPr lang="de-DE" dirty="0">
                    <a:latin typeface="Arial" pitchFamily="34" charset="0"/>
                  </a:rPr>
                  <a:t> 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to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similar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embedding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vector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associated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with</a:t>
                </a:r>
                <a:r>
                  <a:rPr lang="de-DE" dirty="0">
                    <a:solidFill>
                      <a:schemeClr val="tx1"/>
                    </a:solidFill>
                    <a:cs typeface="Arial" pitchFamily="34" charset="0"/>
                  </a:rPr>
                  <a:t> a </a:t>
                </a:r>
                <a:r>
                  <a:rPr lang="en-US" dirty="0">
                    <a:latin typeface="Arial" pitchFamily="34" charset="0"/>
                  </a:rPr>
                  <a:t>“real” </a:t>
                </a:r>
                <a:r>
                  <a:rPr lang="de-DE" dirty="0" err="1">
                    <a:solidFill>
                      <a:schemeClr val="tx1"/>
                    </a:solidFill>
                    <a:cs typeface="Arial" pitchFamily="34" charset="0"/>
                  </a:rPr>
                  <a:t>word</a:t>
                </a:r>
                <a:endParaRPr lang="de-DE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66" name="Textfeld 65">
                <a:extLst>
                  <a:ext uri="{FF2B5EF4-FFF2-40B4-BE49-F238E27FC236}">
                    <a16:creationId xmlns:a16="http://schemas.microsoft.com/office/drawing/2014/main" id="{7D02A5E8-3F9B-FE77-FE8D-2B62002630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4779" y="4827829"/>
                <a:ext cx="2081542" cy="1241302"/>
              </a:xfrm>
              <a:prstGeom prst="rect">
                <a:avLst/>
              </a:prstGeom>
              <a:blipFill>
                <a:blip r:embed="rId11"/>
                <a:stretch>
                  <a:fillRect l="-2339" t="-2941" r="-877" b="-539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feld 69">
            <a:extLst>
              <a:ext uri="{FF2B5EF4-FFF2-40B4-BE49-F238E27FC236}">
                <a16:creationId xmlns:a16="http://schemas.microsoft.com/office/drawing/2014/main" id="{18148C8C-E44F-2927-CC19-9EA51C2186FF}"/>
              </a:ext>
            </a:extLst>
          </p:cNvPr>
          <p:cNvSpPr txBox="1"/>
          <p:nvPr/>
        </p:nvSpPr>
        <p:spPr>
          <a:xfrm>
            <a:off x="8756054" y="5324444"/>
            <a:ext cx="2882667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rial" pitchFamily="34" charset="0"/>
              </a:rPr>
              <a:t>How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does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this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mapping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affect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the</a:t>
            </a:r>
            <a:r>
              <a:rPr lang="de-DE" dirty="0">
                <a:latin typeface="Arial" pitchFamily="34" charset="0"/>
              </a:rPr>
              <a:t> </a:t>
            </a:r>
            <a:r>
              <a:rPr lang="en-US" dirty="0">
                <a:latin typeface="Arial" pitchFamily="34" charset="0"/>
              </a:rPr>
              <a:t>Privacy-Utility Trade-off</a:t>
            </a:r>
            <a:r>
              <a:rPr lang="de-DE" dirty="0">
                <a:latin typeface="Arial" pitchFamily="34" charset="0"/>
              </a:rPr>
              <a:t>?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73" name="Datumsplatzhalter 3">
            <a:extLst>
              <a:ext uri="{FF2B5EF4-FFF2-40B4-BE49-F238E27FC236}">
                <a16:creationId xmlns:a16="http://schemas.microsoft.com/office/drawing/2014/main" id="{FC10265A-E992-2B55-7CE0-78CDCD91A050}"/>
              </a:ext>
            </a:extLst>
          </p:cNvPr>
          <p:cNvSpPr txBox="1">
            <a:spLocks/>
          </p:cNvSpPr>
          <p:nvPr/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74" name="Fußzeilenplatzhalter 4">
            <a:extLst>
              <a:ext uri="{FF2B5EF4-FFF2-40B4-BE49-F238E27FC236}">
                <a16:creationId xmlns:a16="http://schemas.microsoft.com/office/drawing/2014/main" id="{8B82E115-61D0-84F1-C144-A4ED2A61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835105" cy="244473"/>
          </a:xfrm>
        </p:spPr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5" name="Foliennummernplatzhalter 5">
            <a:extLst>
              <a:ext uri="{FF2B5EF4-FFF2-40B4-BE49-F238E27FC236}">
                <a16:creationId xmlns:a16="http://schemas.microsoft.com/office/drawing/2014/main" id="{6BA46B95-9889-EFBB-484B-604352CE5AA8}"/>
              </a:ext>
            </a:extLst>
          </p:cNvPr>
          <p:cNvSpPr txBox="1">
            <a:spLocks/>
          </p:cNvSpPr>
          <p:nvPr/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id="{775608FC-0A33-0219-3D29-1868E72680F6}"/>
              </a:ext>
            </a:extLst>
          </p:cNvPr>
          <p:cNvSpPr/>
          <p:nvPr/>
        </p:nvSpPr>
        <p:spPr bwMode="auto">
          <a:xfrm>
            <a:off x="3257002" y="2906158"/>
            <a:ext cx="720081" cy="5398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F6C585DD-172C-0013-07E2-462453BB84A4}"/>
              </a:ext>
            </a:extLst>
          </p:cNvPr>
          <p:cNvSpPr txBox="1"/>
          <p:nvPr/>
        </p:nvSpPr>
        <p:spPr>
          <a:xfrm>
            <a:off x="8756054" y="2459501"/>
            <a:ext cx="305091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rial" pitchFamily="34" charset="0"/>
              </a:rPr>
              <a:t>How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can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sensitivity</a:t>
            </a:r>
            <a:r>
              <a:rPr lang="de-DE" dirty="0">
                <a:latin typeface="Arial" pitchFamily="34" charset="0"/>
              </a:rPr>
              <a:t> </a:t>
            </a:r>
            <a:r>
              <a:rPr lang="en-US" dirty="0">
                <a:latin typeface="Arial" pitchFamily="34" charset="0"/>
              </a:rPr>
              <a:t>be bounded?</a:t>
            </a:r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F294D587-41B5-0C12-843C-C712FCB78FFF}"/>
              </a:ext>
            </a:extLst>
          </p:cNvPr>
          <p:cNvSpPr/>
          <p:nvPr/>
        </p:nvSpPr>
        <p:spPr bwMode="auto">
          <a:xfrm>
            <a:off x="7199462" y="2908645"/>
            <a:ext cx="720081" cy="5398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0" name="Grafik 9" descr="Warnung mit einfarbiger Füllung">
            <a:extLst>
              <a:ext uri="{FF2B5EF4-FFF2-40B4-BE49-F238E27FC236}">
                <a16:creationId xmlns:a16="http://schemas.microsoft.com/office/drawing/2014/main" id="{78AEDC25-BF33-EF08-D1E8-642D0DE3A0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8626" y="4916912"/>
            <a:ext cx="903943" cy="903943"/>
          </a:xfrm>
          <a:prstGeom prst="rect">
            <a:avLst/>
          </a:prstGeom>
        </p:spPr>
      </p:pic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6CFAA67E-94D6-E7A2-1A52-810FA89BDB88}"/>
              </a:ext>
            </a:extLst>
          </p:cNvPr>
          <p:cNvSpPr/>
          <p:nvPr/>
        </p:nvSpPr>
        <p:spPr bwMode="auto">
          <a:xfrm>
            <a:off x="3257002" y="5178540"/>
            <a:ext cx="720081" cy="5398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13" name="Grafik 12" descr="Glühbirne und Zahnrad mit einfarbiger Füllung">
            <a:extLst>
              <a:ext uri="{FF2B5EF4-FFF2-40B4-BE49-F238E27FC236}">
                <a16:creationId xmlns:a16="http://schemas.microsoft.com/office/drawing/2014/main" id="{9CFF1541-363D-A75B-385E-245DCA1406D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70990" y="5006200"/>
            <a:ext cx="914400" cy="914400"/>
          </a:xfrm>
          <a:prstGeom prst="rect">
            <a:avLst/>
          </a:prstGeom>
        </p:spPr>
      </p:pic>
      <p:pic>
        <p:nvPicPr>
          <p:cNvPr id="15" name="Grafik 14" descr="Fragezeichen mit einfarbiger Füllung">
            <a:extLst>
              <a:ext uri="{FF2B5EF4-FFF2-40B4-BE49-F238E27FC236}">
                <a16:creationId xmlns:a16="http://schemas.microsoft.com/office/drawing/2014/main" id="{E24A7F9C-507E-95AE-1185-2E3728C9EF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89516" y="5094125"/>
            <a:ext cx="708709" cy="708709"/>
          </a:xfrm>
          <a:prstGeom prst="rect">
            <a:avLst/>
          </a:prstGeom>
        </p:spPr>
      </p:pic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1271733B-7F8B-BDAB-E1B3-D4021F052301}"/>
              </a:ext>
            </a:extLst>
          </p:cNvPr>
          <p:cNvSpPr/>
          <p:nvPr/>
        </p:nvSpPr>
        <p:spPr bwMode="auto">
          <a:xfrm>
            <a:off x="7184974" y="5178540"/>
            <a:ext cx="720081" cy="53988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6CE2A85-CA18-69FA-228C-DC8DDF795503}"/>
              </a:ext>
            </a:extLst>
          </p:cNvPr>
          <p:cNvSpPr txBox="1"/>
          <p:nvPr/>
        </p:nvSpPr>
        <p:spPr>
          <a:xfrm>
            <a:off x="8756054" y="4683034"/>
            <a:ext cx="305091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latin typeface="Arial" pitchFamily="34" charset="0"/>
              </a:rPr>
              <a:t>What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can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the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mapping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look</a:t>
            </a:r>
            <a:r>
              <a:rPr lang="de-DE" dirty="0">
                <a:latin typeface="Arial" pitchFamily="34" charset="0"/>
              </a:rPr>
              <a:t> like</a:t>
            </a:r>
            <a:r>
              <a:rPr lang="en-US" dirty="0">
                <a:latin typeface="Arial" pitchFamily="34" charset="0"/>
              </a:rPr>
              <a:t>?</a:t>
            </a:r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E45AB38B-DE3B-77D6-C310-6D2718AE8C04}"/>
              </a:ext>
            </a:extLst>
          </p:cNvPr>
          <p:cNvGrpSpPr/>
          <p:nvPr/>
        </p:nvGrpSpPr>
        <p:grpSpPr>
          <a:xfrm>
            <a:off x="499115" y="955603"/>
            <a:ext cx="11096386" cy="1043936"/>
            <a:chOff x="499115" y="955603"/>
            <a:chExt cx="11096386" cy="1043936"/>
          </a:xfrm>
        </p:grpSpPr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719417A2-718B-4ED1-7CDE-884C50D3F075}"/>
                </a:ext>
              </a:extLst>
            </p:cNvPr>
            <p:cNvSpPr txBox="1"/>
            <p:nvPr/>
          </p:nvSpPr>
          <p:spPr>
            <a:xfrm>
              <a:off x="3300717" y="961599"/>
              <a:ext cx="720080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Arial" pitchFamily="34" charset="0"/>
                </a:rPr>
                <a:t>+</a:t>
              </a:r>
              <a:endParaRPr lang="en-US" sz="6000" b="1" dirty="0"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hteck: abgerundete Ecken 29">
                  <a:extLst>
                    <a:ext uri="{FF2B5EF4-FFF2-40B4-BE49-F238E27FC236}">
                      <a16:creationId xmlns:a16="http://schemas.microsoft.com/office/drawing/2014/main" id="{7ECFB461-C126-59CC-BE66-497DBE9C341B}"/>
                    </a:ext>
                  </a:extLst>
                </p:cNvPr>
                <p:cNvSpPr/>
                <p:nvPr/>
              </p:nvSpPr>
              <p:spPr bwMode="auto">
                <a:xfrm>
                  <a:off x="4102752" y="955603"/>
                  <a:ext cx="2999420" cy="1043936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𝜼</m:t>
                        </m:r>
                      </m:oMath>
                    </m:oMathPara>
                  </a14:m>
                  <a:endParaRPr lang="de-DE" b="1" dirty="0">
                    <a:latin typeface="Arial" pitchFamily="34" charset="0"/>
                  </a:endParaRPr>
                </a:p>
                <a:p>
                  <a:pPr marL="0" marR="0" indent="0" algn="ctr" defTabSz="914400" rtl="0" eaLnBrk="0" fontAlgn="base" latinLnBrk="0" hangingPunct="0">
                    <a:lnSpc>
                      <a:spcPct val="15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de-DE" sz="1600" dirty="0">
                      <a:latin typeface="Arial" pitchFamily="34" charset="0"/>
                    </a:rPr>
                    <a:t>(</a:t>
                  </a:r>
                  <a:r>
                    <a:rPr lang="de-DE" sz="1600" dirty="0" err="1">
                      <a:latin typeface="Arial" pitchFamily="34" charset="0"/>
                    </a:rPr>
                    <a:t>Calibrated</a:t>
                  </a:r>
                  <a:r>
                    <a:rPr lang="de-DE" sz="1600" dirty="0">
                      <a:latin typeface="Arial" pitchFamily="34" charset="0"/>
                    </a:rPr>
                    <a:t> Random Noise)</a:t>
                  </a:r>
                </a:p>
              </p:txBody>
            </p:sp>
          </mc:Choice>
          <mc:Fallback xmlns="">
            <p:sp>
              <p:nvSpPr>
                <p:cNvPr id="30" name="Rechteck: abgerundete Ecken 29">
                  <a:extLst>
                    <a:ext uri="{FF2B5EF4-FFF2-40B4-BE49-F238E27FC236}">
                      <a16:creationId xmlns:a16="http://schemas.microsoft.com/office/drawing/2014/main" id="{7ECFB461-C126-59CC-BE66-497DBE9C341B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102752" y="955603"/>
                  <a:ext cx="2999420" cy="1043936"/>
                </a:xfrm>
                <a:prstGeom prst="roundRect">
                  <a:avLst/>
                </a:prstGeom>
                <a:blipFill>
                  <a:blip r:embed="rId12"/>
                  <a:stretch>
                    <a:fillRect b="-3468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hteck: abgerundete Ecken 30">
                  <a:extLst>
                    <a:ext uri="{FF2B5EF4-FFF2-40B4-BE49-F238E27FC236}">
                      <a16:creationId xmlns:a16="http://schemas.microsoft.com/office/drawing/2014/main" id="{D4B44210-6EFE-5C5F-082E-B39CF82016D0}"/>
                    </a:ext>
                  </a:extLst>
                </p:cNvPr>
                <p:cNvSpPr/>
                <p:nvPr/>
              </p:nvSpPr>
              <p:spPr bwMode="auto">
                <a:xfrm>
                  <a:off x="499115" y="961084"/>
                  <a:ext cx="2592197" cy="1032975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𝜱</m:t>
                        </m:r>
                        <m:d>
                          <m:dPr>
                            <m:ctrlPr>
                              <a:rPr lang="de-D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𝒘</m:t>
                            </m:r>
                          </m:e>
                        </m:d>
                      </m:oMath>
                    </m:oMathPara>
                  </a14:m>
                  <a:endParaRPr lang="de-DE" dirty="0">
                    <a:latin typeface="Arial" pitchFamily="34" charset="0"/>
                  </a:endParaRPr>
                </a:p>
                <a:p>
                  <a:pPr algn="ctr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de-DE" sz="1600" dirty="0">
                      <a:latin typeface="Arial" pitchFamily="34" charset="0"/>
                    </a:rPr>
                    <a:t>(Embedding </a:t>
                  </a:r>
                  <a:r>
                    <a:rPr lang="de-DE" sz="1600" dirty="0" err="1">
                      <a:latin typeface="Arial" pitchFamily="34" charset="0"/>
                    </a:rPr>
                    <a:t>Function</a:t>
                  </a:r>
                  <a:r>
                    <a:rPr lang="de-DE" sz="1600" dirty="0">
                      <a:latin typeface="Arial" pitchFamily="34" charset="0"/>
                    </a:rPr>
                    <a:t>)</a:t>
                  </a:r>
                </a:p>
              </p:txBody>
            </p:sp>
          </mc:Choice>
          <mc:Fallback xmlns="">
            <p:sp>
              <p:nvSpPr>
                <p:cNvPr id="31" name="Rechteck: abgerundete Ecken 30">
                  <a:extLst>
                    <a:ext uri="{FF2B5EF4-FFF2-40B4-BE49-F238E27FC236}">
                      <a16:creationId xmlns:a16="http://schemas.microsoft.com/office/drawing/2014/main" id="{D4B44210-6EFE-5C5F-082E-B39CF82016D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99115" y="961084"/>
                  <a:ext cx="2592197" cy="1032975"/>
                </a:xfrm>
                <a:prstGeom prst="roundRect">
                  <a:avLst/>
                </a:prstGeom>
                <a:blipFill>
                  <a:blip r:embed="rId13"/>
                  <a:stretch>
                    <a:fillRect b="-4094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ADE79FF5-5D3C-A956-09E8-87A5FD69E4A8}"/>
                </a:ext>
              </a:extLst>
            </p:cNvPr>
            <p:cNvSpPr txBox="1"/>
            <p:nvPr/>
          </p:nvSpPr>
          <p:spPr>
            <a:xfrm>
              <a:off x="7221300" y="969739"/>
              <a:ext cx="720080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6000" b="1" dirty="0">
                  <a:latin typeface="Arial" pitchFamily="34" charset="0"/>
                </a:rPr>
                <a:t>=</a:t>
              </a:r>
              <a:endParaRPr lang="en-US" sz="6000" b="1" dirty="0"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Rechteck: abgerundete Ecken 32">
                  <a:extLst>
                    <a:ext uri="{FF2B5EF4-FFF2-40B4-BE49-F238E27FC236}">
                      <a16:creationId xmlns:a16="http://schemas.microsoft.com/office/drawing/2014/main" id="{51317D60-CF68-FA19-1F79-4924407BBC93}"/>
                    </a:ext>
                  </a:extLst>
                </p:cNvPr>
                <p:cNvSpPr/>
                <p:nvPr/>
              </p:nvSpPr>
              <p:spPr bwMode="auto">
                <a:xfrm>
                  <a:off x="7923092" y="955603"/>
                  <a:ext cx="3672409" cy="1015664"/>
                </a:xfrm>
                <a:prstGeom prst="round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headEnd type="none" w="med" len="med"/>
                  <a:tailEnd type="none" w="med" len="med"/>
                </a:ln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eaLnBrk="0" hangingPunct="0">
                    <a:lnSpc>
                      <a:spcPct val="150000"/>
                    </a:lnSpc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𝜱</m:t>
                            </m:r>
                          </m:e>
                          <m:sub>
                            <m:r>
                              <a:rPr lang="de-DE" sz="2400" b="1" i="1">
                                <a:latin typeface="Cambria Math" panose="02040503050406030204" pitchFamily="18" charset="0"/>
                              </a:rPr>
                              <m:t>𝒑𝒓𝒊𝒗</m:t>
                            </m:r>
                          </m:sub>
                        </m:sSub>
                        <m:d>
                          <m:dPr>
                            <m:ctrlPr>
                              <a:rPr lang="de-DE" sz="24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b="1" i="1" smtClean="0">
                                <a:latin typeface="Cambria Math" panose="02040503050406030204" pitchFamily="18" charset="0"/>
                              </a:rPr>
                              <m:t>𝒘</m:t>
                            </m:r>
                          </m:e>
                        </m:d>
                      </m:oMath>
                    </m:oMathPara>
                  </a14:m>
                  <a:endParaRPr lang="en-US" sz="1600" dirty="0">
                    <a:solidFill>
                      <a:schemeClr val="tx1"/>
                    </a:solidFill>
                    <a:cs typeface="Arial" pitchFamily="34" charset="0"/>
                  </a:endParaRPr>
                </a:p>
                <a:p>
                  <a:pPr algn="ctr" eaLnBrk="0" hangingPunct="0">
                    <a:lnSpc>
                      <a:spcPct val="150000"/>
                    </a:lnSpc>
                  </a:pPr>
                  <a:r>
                    <a:rPr lang="en-US" sz="1600" dirty="0">
                      <a:solidFill>
                        <a:schemeClr val="tx1"/>
                      </a:solidFill>
                      <a:cs typeface="Arial" pitchFamily="34" charset="0"/>
                    </a:rPr>
                    <a:t>(Randomized Mechanism)</a:t>
                  </a:r>
                </a:p>
              </p:txBody>
            </p:sp>
          </mc:Choice>
          <mc:Fallback xmlns="">
            <p:sp>
              <p:nvSpPr>
                <p:cNvPr id="33" name="Rechteck: abgerundete Ecken 32">
                  <a:extLst>
                    <a:ext uri="{FF2B5EF4-FFF2-40B4-BE49-F238E27FC236}">
                      <a16:creationId xmlns:a16="http://schemas.microsoft.com/office/drawing/2014/main" id="{51317D60-CF68-FA19-1F79-4924407BBC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923092" y="955603"/>
                  <a:ext cx="3672409" cy="1015664"/>
                </a:xfrm>
                <a:prstGeom prst="roundRect">
                  <a:avLst/>
                </a:prstGeom>
                <a:blipFill>
                  <a:blip r:embed="rId14"/>
                  <a:stretch>
                    <a:fillRect b="-7143"/>
                  </a:stretch>
                </a:blipFill>
                <a:ln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840672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/>
      <p:bldP spid="20" grpId="0" animBg="1"/>
      <p:bldP spid="55" grpId="0"/>
      <p:bldP spid="60" grpId="0"/>
      <p:bldP spid="62" grpId="0"/>
      <p:bldP spid="66" grpId="0"/>
      <p:bldP spid="70" grpId="0"/>
      <p:bldP spid="5" grpId="0" animBg="1"/>
      <p:bldP spid="6" grpId="0"/>
      <p:bldP spid="9" grpId="0" animBg="1"/>
      <p:bldP spid="12" grpId="0" animBg="1"/>
      <p:bldP spid="17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23735F58-6C47-BF06-E822-64FC36792CCF}"/>
              </a:ext>
            </a:extLst>
          </p:cNvPr>
          <p:cNvSpPr/>
          <p:nvPr/>
        </p:nvSpPr>
        <p:spPr bwMode="auto">
          <a:xfrm>
            <a:off x="0" y="1485132"/>
            <a:ext cx="12192000" cy="5037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1. Motivation</a:t>
            </a:r>
          </a:p>
          <a:p>
            <a:pPr>
              <a:lnSpc>
                <a:spcPct val="150000"/>
              </a:lnSpc>
            </a:pPr>
            <a:r>
              <a:rPr lang="en-US" dirty="0"/>
              <a:t>2. Research Questions</a:t>
            </a:r>
          </a:p>
          <a:p>
            <a:pPr>
              <a:lnSpc>
                <a:spcPct val="150000"/>
              </a:lnSpc>
            </a:pPr>
            <a:r>
              <a:rPr lang="en-US" dirty="0"/>
              <a:t>3. Methodology</a:t>
            </a:r>
          </a:p>
          <a:p>
            <a:pPr>
              <a:lnSpc>
                <a:spcPct val="150000"/>
              </a:lnSpc>
            </a:pPr>
            <a:r>
              <a:rPr lang="en-US" dirty="0"/>
              <a:t>4. Initial Findings</a:t>
            </a:r>
          </a:p>
          <a:p>
            <a:pPr>
              <a:lnSpc>
                <a:spcPct val="150000"/>
              </a:lnSpc>
            </a:pPr>
            <a:r>
              <a:rPr lang="en-US" dirty="0"/>
              <a:t>5. Next Steps</a:t>
            </a:r>
          </a:p>
          <a:p>
            <a:pPr>
              <a:lnSpc>
                <a:spcPct val="150000"/>
              </a:lnSpc>
            </a:pPr>
            <a:r>
              <a:rPr lang="en-US" dirty="0"/>
              <a:t>6. 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903" y="246"/>
            <a:ext cx="10586099" cy="720725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5112648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8043E5-DE53-2F7D-D062-981E0E96D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Research Questions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8F51DC-A4B8-DEC6-D032-C005BD8EF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6A562A-9215-A9F5-D1A3-E4D114648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DBDBCB-F0C2-CDBB-541A-B4F754FD0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949D16E-2BF3-99F3-76A5-E64731CA6160}"/>
              </a:ext>
            </a:extLst>
          </p:cNvPr>
          <p:cNvSpPr/>
          <p:nvPr/>
        </p:nvSpPr>
        <p:spPr bwMode="auto">
          <a:xfrm>
            <a:off x="1487488" y="1268760"/>
            <a:ext cx="9721080" cy="7917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What approaches are there to privatize word embeddings by </a:t>
            </a:r>
            <a:r>
              <a:rPr lang="en-US" b="1" dirty="0"/>
              <a:t>perturbing word vector representations</a:t>
            </a:r>
            <a:r>
              <a:rPr lang="en-US" dirty="0"/>
              <a:t>?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FA8828DF-1DC5-4883-1A6C-4501CF73CB03}"/>
              </a:ext>
            </a:extLst>
          </p:cNvPr>
          <p:cNvSpPr>
            <a:spLocks noChangeArrowheads="1"/>
          </p:cNvSpPr>
          <p:nvPr/>
        </p:nvSpPr>
        <p:spPr bwMode="gray">
          <a:xfrm>
            <a:off x="406442" y="1268760"/>
            <a:ext cx="936104" cy="791740"/>
          </a:xfrm>
          <a:prstGeom prst="rect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de-DE" dirty="0">
                <a:solidFill>
                  <a:schemeClr val="bg1"/>
                </a:solidFill>
                <a:latin typeface="+mn-lt"/>
              </a:rPr>
              <a:t>RQ1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61D4FC4-BCB3-8E1F-CC61-FF19DC295644}"/>
              </a:ext>
            </a:extLst>
          </p:cNvPr>
          <p:cNvSpPr/>
          <p:nvPr/>
        </p:nvSpPr>
        <p:spPr bwMode="auto">
          <a:xfrm>
            <a:off x="1487488" y="2178418"/>
            <a:ext cx="9721080" cy="7917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/>
              <a:t>How can we make these privatized word embeddings </a:t>
            </a:r>
            <a:r>
              <a:rPr lang="en-US" b="1" dirty="0"/>
              <a:t>more effective</a:t>
            </a:r>
            <a:r>
              <a:rPr lang="en-US" dirty="0"/>
              <a:t>?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121379C4-FE9C-A6DC-D00B-78114B2330AC}"/>
              </a:ext>
            </a:extLst>
          </p:cNvPr>
          <p:cNvSpPr>
            <a:spLocks noChangeArrowheads="1"/>
          </p:cNvSpPr>
          <p:nvPr/>
        </p:nvSpPr>
        <p:spPr bwMode="gray">
          <a:xfrm>
            <a:off x="411632" y="2178418"/>
            <a:ext cx="936104" cy="791740"/>
          </a:xfrm>
          <a:prstGeom prst="rect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de-DE" dirty="0">
                <a:solidFill>
                  <a:schemeClr val="bg1"/>
                </a:solidFill>
                <a:latin typeface="+mn-lt"/>
              </a:rPr>
              <a:t>RQ2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E0CF4C4-C40A-4B08-5E30-E99DF747A9F4}"/>
              </a:ext>
            </a:extLst>
          </p:cNvPr>
          <p:cNvSpPr/>
          <p:nvPr/>
        </p:nvSpPr>
        <p:spPr bwMode="auto">
          <a:xfrm>
            <a:off x="1487488" y="3077870"/>
            <a:ext cx="9721080" cy="7917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What is the effect of different approaches to </a:t>
            </a:r>
            <a:r>
              <a:rPr lang="en-US" b="1" dirty="0"/>
              <a:t>estimating sensitivity</a:t>
            </a:r>
            <a:r>
              <a:rPr lang="en-US" dirty="0"/>
              <a:t> on </a:t>
            </a:r>
            <a:r>
              <a:rPr lang="en-US" b="1" dirty="0"/>
              <a:t>privacy and utility </a:t>
            </a:r>
            <a:r>
              <a:rPr lang="en-US" dirty="0"/>
              <a:t>for downstream NLP tasks?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4EDB3EC1-56C6-3B85-D1BC-28CC1E9ACD7F}"/>
              </a:ext>
            </a:extLst>
          </p:cNvPr>
          <p:cNvSpPr>
            <a:spLocks noChangeArrowheads="1"/>
          </p:cNvSpPr>
          <p:nvPr/>
        </p:nvSpPr>
        <p:spPr bwMode="gray">
          <a:xfrm>
            <a:off x="406442" y="3077870"/>
            <a:ext cx="936104" cy="79174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de-DE" dirty="0">
                <a:solidFill>
                  <a:schemeClr val="bg1"/>
                </a:solidFill>
                <a:latin typeface="+mn-lt"/>
              </a:rPr>
              <a:t>RQ3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BAFF0F79-CF9E-024C-AC48-45AD61BE7FE3}"/>
              </a:ext>
            </a:extLst>
          </p:cNvPr>
          <p:cNvSpPr/>
          <p:nvPr/>
        </p:nvSpPr>
        <p:spPr bwMode="auto">
          <a:xfrm>
            <a:off x="1487488" y="3987527"/>
            <a:ext cx="9721080" cy="7917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/>
              <a:t>What are the implications on </a:t>
            </a:r>
            <a:r>
              <a:rPr lang="en-US" b="1" dirty="0"/>
              <a:t>privacy and utility </a:t>
            </a:r>
            <a:r>
              <a:rPr lang="en-US" dirty="0"/>
              <a:t>resulting from </a:t>
            </a:r>
            <a:r>
              <a:rPr lang="en-US" b="1" dirty="0"/>
              <a:t>mapping noisy word embeddings</a:t>
            </a:r>
            <a:r>
              <a:rPr lang="en-US" dirty="0"/>
              <a:t> to similar embedding vectors which are associated with real words?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77034249-6B27-7514-CB63-26A00FD7B3BE}"/>
              </a:ext>
            </a:extLst>
          </p:cNvPr>
          <p:cNvSpPr>
            <a:spLocks noChangeArrowheads="1"/>
          </p:cNvSpPr>
          <p:nvPr/>
        </p:nvSpPr>
        <p:spPr bwMode="gray">
          <a:xfrm>
            <a:off x="406442" y="3987527"/>
            <a:ext cx="936104" cy="79174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de-DE" dirty="0">
                <a:solidFill>
                  <a:schemeClr val="bg1"/>
                </a:solidFill>
                <a:latin typeface="+mn-lt"/>
              </a:rPr>
              <a:t>RQ4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30276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23735F58-6C47-BF06-E822-64FC36792CCF}"/>
              </a:ext>
            </a:extLst>
          </p:cNvPr>
          <p:cNvSpPr/>
          <p:nvPr/>
        </p:nvSpPr>
        <p:spPr bwMode="auto">
          <a:xfrm>
            <a:off x="0" y="1916832"/>
            <a:ext cx="12192000" cy="50370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1. Motivation</a:t>
            </a:r>
          </a:p>
          <a:p>
            <a:pPr>
              <a:lnSpc>
                <a:spcPct val="150000"/>
              </a:lnSpc>
            </a:pPr>
            <a:r>
              <a:rPr lang="en-US" dirty="0"/>
              <a:t>2. Research Questions</a:t>
            </a:r>
          </a:p>
          <a:p>
            <a:pPr>
              <a:lnSpc>
                <a:spcPct val="150000"/>
              </a:lnSpc>
            </a:pPr>
            <a:r>
              <a:rPr lang="en-US" dirty="0"/>
              <a:t>3. Methodology</a:t>
            </a:r>
          </a:p>
          <a:p>
            <a:pPr>
              <a:lnSpc>
                <a:spcPct val="150000"/>
              </a:lnSpc>
            </a:pPr>
            <a:r>
              <a:rPr lang="en-US" dirty="0"/>
              <a:t>4. Initial Findings</a:t>
            </a:r>
          </a:p>
          <a:p>
            <a:pPr>
              <a:lnSpc>
                <a:spcPct val="150000"/>
              </a:lnSpc>
            </a:pPr>
            <a:r>
              <a:rPr lang="en-US" dirty="0"/>
              <a:t>5. Next Steps</a:t>
            </a:r>
          </a:p>
          <a:p>
            <a:pPr>
              <a:lnSpc>
                <a:spcPct val="150000"/>
              </a:lnSpc>
            </a:pPr>
            <a:r>
              <a:rPr lang="en-US" dirty="0"/>
              <a:t>6. Timeline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2903" y="246"/>
            <a:ext cx="10586099" cy="720725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551834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8043E5-DE53-2F7D-D062-981E0E96D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Methodology</a:t>
            </a:r>
            <a:r>
              <a:rPr lang="de-DE" dirty="0"/>
              <a:t> – </a:t>
            </a:r>
            <a:r>
              <a:rPr lang="de-DE" dirty="0" err="1"/>
              <a:t>Literature</a:t>
            </a:r>
            <a:r>
              <a:rPr lang="de-DE" dirty="0"/>
              <a:t> Review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8F51DC-A4B8-DEC6-D032-C005BD8EF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6A562A-9215-A9F5-D1A3-E4D114648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230807 | Alisha Riecker | Master Thesis Kick-off</a:t>
            </a:r>
            <a:endParaRPr lang="de-DE" sz="800" kern="12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DBDBCB-F0C2-CDBB-541A-B4F754FD0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E5C37F09-256C-E22A-064A-91ACA1D255D2}"/>
              </a:ext>
            </a:extLst>
          </p:cNvPr>
          <p:cNvSpPr/>
          <p:nvPr/>
        </p:nvSpPr>
        <p:spPr bwMode="auto">
          <a:xfrm>
            <a:off x="5389236" y="2518764"/>
            <a:ext cx="732156" cy="2296725"/>
          </a:xfrm>
          <a:prstGeom prst="rightArrow">
            <a:avLst>
              <a:gd name="adj1" fmla="val 50000"/>
              <a:gd name="adj2" fmla="val 44299"/>
            </a:avLst>
          </a:prstGeom>
          <a:solidFill>
            <a:schemeClr val="accent4">
              <a:lumMod val="75000"/>
              <a:lumOff val="2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293C6CDA-8BAD-1EE4-DF49-EE0236CBB15F}"/>
              </a:ext>
            </a:extLst>
          </p:cNvPr>
          <p:cNvGrpSpPr/>
          <p:nvPr/>
        </p:nvGrpSpPr>
        <p:grpSpPr>
          <a:xfrm>
            <a:off x="6743242" y="1560383"/>
            <a:ext cx="4782009" cy="4520936"/>
            <a:chOff x="290183" y="1212320"/>
            <a:chExt cx="4782009" cy="4520936"/>
          </a:xfrm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C96FF65A-015F-CE88-E996-D472FBE5C15E}"/>
                </a:ext>
              </a:extLst>
            </p:cNvPr>
            <p:cNvSpPr/>
            <p:nvPr/>
          </p:nvSpPr>
          <p:spPr bwMode="auto">
            <a:xfrm>
              <a:off x="290183" y="1212320"/>
              <a:ext cx="4782009" cy="4520936"/>
            </a:xfrm>
            <a:prstGeom prst="roundRect">
              <a:avLst>
                <a:gd name="adj" fmla="val 6180"/>
              </a:avLst>
            </a:prstGeom>
            <a:solidFill>
              <a:schemeClr val="accent4">
                <a:lumMod val="10000"/>
                <a:lumOff val="90000"/>
              </a:schemeClr>
            </a:solidFill>
            <a:ln>
              <a:solidFill>
                <a:schemeClr val="accent4">
                  <a:lumMod val="90000"/>
                  <a:lumOff val="1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2000" b="1" dirty="0">
                  <a:solidFill>
                    <a:schemeClr val="tx1"/>
                  </a:solidFill>
                  <a:cs typeface="Arial" pitchFamily="34" charset="0"/>
                </a:rPr>
                <a:t>Goals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sz="2400" b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23" name="Rechteck: abgerundete Ecken 22">
              <a:extLst>
                <a:ext uri="{FF2B5EF4-FFF2-40B4-BE49-F238E27FC236}">
                  <a16:creationId xmlns:a16="http://schemas.microsoft.com/office/drawing/2014/main" id="{7A3CACDF-29B5-835D-F019-1086769CD87B}"/>
                </a:ext>
              </a:extLst>
            </p:cNvPr>
            <p:cNvSpPr/>
            <p:nvPr/>
          </p:nvSpPr>
          <p:spPr bwMode="auto">
            <a:xfrm>
              <a:off x="1413314" y="1905721"/>
              <a:ext cx="3492263" cy="1547190"/>
            </a:xfrm>
            <a:prstGeom prst="roundRect">
              <a:avLst>
                <a:gd name="adj" fmla="val 17910"/>
              </a:avLst>
            </a:prstGeom>
            <a:solidFill>
              <a:schemeClr val="bg2"/>
            </a:solidFill>
            <a:ln>
              <a:solidFill>
                <a:schemeClr val="bg1">
                  <a:lumMod val="8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Approaches to </a:t>
              </a:r>
              <a:r>
                <a:rPr lang="en-US" dirty="0"/>
                <a:t>privatize word embeddings</a:t>
              </a: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 by </a:t>
              </a:r>
              <a:r>
                <a:rPr lang="en-US" b="1" dirty="0">
                  <a:solidFill>
                    <a:schemeClr val="tx1"/>
                  </a:solidFill>
                  <a:cs typeface="Arial" pitchFamily="34" charset="0"/>
                </a:rPr>
                <a:t>perturbing word vector representations</a:t>
              </a:r>
              <a:endParaRPr lang="de-DE" b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24" name="Rechteck: abgerundete Ecken 23">
              <a:extLst>
                <a:ext uri="{FF2B5EF4-FFF2-40B4-BE49-F238E27FC236}">
                  <a16:creationId xmlns:a16="http://schemas.microsoft.com/office/drawing/2014/main" id="{113E7633-F2D0-3479-5424-4C1589E114AC}"/>
                </a:ext>
              </a:extLst>
            </p:cNvPr>
            <p:cNvSpPr/>
            <p:nvPr/>
          </p:nvSpPr>
          <p:spPr bwMode="auto">
            <a:xfrm>
              <a:off x="479376" y="1905721"/>
              <a:ext cx="793011" cy="1515521"/>
            </a:xfrm>
            <a:prstGeom prst="roundRect">
              <a:avLst>
                <a:gd name="adj" fmla="val 17910"/>
              </a:avLst>
            </a:prstGeom>
            <a:solidFill>
              <a:schemeClr val="tx2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2000" b="1">
                  <a:solidFill>
                    <a:schemeClr val="bg1"/>
                  </a:solidFill>
                  <a:cs typeface="Arial" pitchFamily="34" charset="0"/>
                </a:rPr>
                <a:t>RQ1</a:t>
              </a:r>
              <a:endParaRPr 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5" name="Rechteck: abgerundete Ecken 24">
              <a:extLst>
                <a:ext uri="{FF2B5EF4-FFF2-40B4-BE49-F238E27FC236}">
                  <a16:creationId xmlns:a16="http://schemas.microsoft.com/office/drawing/2014/main" id="{188FB070-9F23-34AE-E2D0-D56C223985A8}"/>
                </a:ext>
              </a:extLst>
            </p:cNvPr>
            <p:cNvSpPr/>
            <p:nvPr/>
          </p:nvSpPr>
          <p:spPr bwMode="auto">
            <a:xfrm>
              <a:off x="1413314" y="3570930"/>
              <a:ext cx="3492263" cy="1874294"/>
            </a:xfrm>
            <a:prstGeom prst="roundRect">
              <a:avLst>
                <a:gd name="adj" fmla="val 17910"/>
              </a:avLst>
            </a:prstGeom>
            <a:solidFill>
              <a:schemeClr val="bg2"/>
            </a:solidFill>
            <a:ln>
              <a:solidFill>
                <a:schemeClr val="bg1">
                  <a:lumMod val="8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R="0" algn="ctr" defTabSz="914400" eaLnBrk="0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lang="de-DE" dirty="0" err="1">
                  <a:solidFill>
                    <a:schemeClr val="tx1"/>
                  </a:solidFill>
                  <a:cs typeface="Arial" pitchFamily="34" charset="0"/>
                </a:rPr>
                <a:t>Ideas</a:t>
              </a:r>
              <a:r>
                <a:rPr lang="de-DE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dirty="0" err="1">
                  <a:solidFill>
                    <a:schemeClr val="tx1"/>
                  </a:solidFill>
                  <a:cs typeface="Arial" pitchFamily="34" charset="0"/>
                </a:rPr>
                <a:t>to</a:t>
              </a:r>
              <a:r>
                <a:rPr lang="de-DE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b="1" dirty="0" err="1">
                  <a:solidFill>
                    <a:schemeClr val="tx1"/>
                  </a:solidFill>
                  <a:cs typeface="Arial" pitchFamily="34" charset="0"/>
                </a:rPr>
                <a:t>increase</a:t>
              </a:r>
              <a:r>
                <a:rPr lang="de-DE" b="1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b="1" dirty="0" err="1">
                  <a:solidFill>
                    <a:schemeClr val="tx1"/>
                  </a:solidFill>
                  <a:cs typeface="Arial" pitchFamily="34" charset="0"/>
                </a:rPr>
                <a:t>the</a:t>
              </a:r>
              <a:r>
                <a:rPr lang="de-DE" b="1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b="1" dirty="0" err="1">
                  <a:solidFill>
                    <a:schemeClr val="tx1"/>
                  </a:solidFill>
                  <a:cs typeface="Arial" pitchFamily="34" charset="0"/>
                </a:rPr>
                <a:t>utility</a:t>
              </a:r>
              <a:r>
                <a:rPr lang="de-DE" b="1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b="1" dirty="0" err="1">
                  <a:solidFill>
                    <a:schemeClr val="tx1"/>
                  </a:solidFill>
                  <a:cs typeface="Arial" pitchFamily="34" charset="0"/>
                </a:rPr>
                <a:t>of</a:t>
              </a:r>
              <a:r>
                <a:rPr lang="de-DE" b="1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b="1" dirty="0" err="1">
                  <a:solidFill>
                    <a:schemeClr val="tx1"/>
                  </a:solidFill>
                  <a:cs typeface="Arial" pitchFamily="34" charset="0"/>
                </a:rPr>
                <a:t>the</a:t>
              </a:r>
              <a:r>
                <a:rPr lang="de-DE" b="1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b="1" dirty="0" err="1">
                  <a:solidFill>
                    <a:schemeClr val="tx1"/>
                  </a:solidFill>
                  <a:cs typeface="Arial" pitchFamily="34" charset="0"/>
                </a:rPr>
                <a:t>privatized</a:t>
              </a:r>
              <a:r>
                <a:rPr lang="de-DE" b="1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b="1" dirty="0" err="1">
                  <a:solidFill>
                    <a:schemeClr val="tx1"/>
                  </a:solidFill>
                  <a:cs typeface="Arial" pitchFamily="34" charset="0"/>
                </a:rPr>
                <a:t>word</a:t>
              </a:r>
              <a:r>
                <a:rPr lang="de-DE" b="1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b="1" dirty="0" err="1">
                  <a:solidFill>
                    <a:schemeClr val="tx1"/>
                  </a:solidFill>
                  <a:cs typeface="Arial" pitchFamily="34" charset="0"/>
                </a:rPr>
                <a:t>embeddings</a:t>
              </a:r>
              <a:r>
                <a:rPr lang="de-DE" b="1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</a:p>
            <a:p>
              <a:pPr marR="0" algn="ctr" defTabSz="914400" eaLnBrk="0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lang="de-DE" dirty="0">
                  <a:solidFill>
                    <a:schemeClr val="tx1"/>
                  </a:solidFill>
                  <a:cs typeface="Arial" pitchFamily="34" charset="0"/>
                </a:rPr>
                <a:t>(</a:t>
              </a:r>
              <a:r>
                <a:rPr lang="de-DE" dirty="0" err="1">
                  <a:solidFill>
                    <a:schemeClr val="tx1"/>
                  </a:solidFill>
                  <a:cs typeface="Arial" pitchFamily="34" charset="0"/>
                </a:rPr>
                <a:t>focus</a:t>
              </a:r>
              <a:r>
                <a:rPr lang="de-DE" dirty="0">
                  <a:solidFill>
                    <a:schemeClr val="tx1"/>
                  </a:solidFill>
                  <a:cs typeface="Arial" pitchFamily="34" charset="0"/>
                </a:rPr>
                <a:t> on </a:t>
              </a:r>
              <a:r>
                <a:rPr lang="de-DE" dirty="0" err="1">
                  <a:solidFill>
                    <a:schemeClr val="tx1"/>
                  </a:solidFill>
                  <a:cs typeface="Arial" pitchFamily="34" charset="0"/>
                </a:rPr>
                <a:t>sensitivity</a:t>
              </a:r>
              <a:r>
                <a:rPr lang="de-DE" dirty="0">
                  <a:solidFill>
                    <a:schemeClr val="tx1"/>
                  </a:solidFill>
                  <a:cs typeface="Arial" pitchFamily="34" charset="0"/>
                </a:rPr>
                <a:t>- and </a:t>
              </a:r>
            </a:p>
            <a:p>
              <a:pPr marR="0" algn="ctr" defTabSz="914400" eaLnBrk="0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</a:pPr>
              <a:r>
                <a:rPr lang="de-DE" dirty="0" err="1">
                  <a:solidFill>
                    <a:schemeClr val="tx1"/>
                  </a:solidFill>
                  <a:cs typeface="Arial" pitchFamily="34" charset="0"/>
                </a:rPr>
                <a:t>mapping-related</a:t>
              </a:r>
              <a:r>
                <a:rPr lang="de-DE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dirty="0" err="1">
                  <a:solidFill>
                    <a:schemeClr val="tx1"/>
                  </a:solidFill>
                  <a:cs typeface="Arial" pitchFamily="34" charset="0"/>
                </a:rPr>
                <a:t>ideas</a:t>
              </a:r>
              <a:r>
                <a:rPr lang="de-DE" dirty="0">
                  <a:solidFill>
                    <a:schemeClr val="tx1"/>
                  </a:solidFill>
                  <a:cs typeface="Arial" pitchFamily="34" charset="0"/>
                </a:rPr>
                <a:t>)</a:t>
              </a:r>
            </a:p>
          </p:txBody>
        </p:sp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6CBBB660-EA85-C276-BC3C-5520BCF7B352}"/>
                </a:ext>
              </a:extLst>
            </p:cNvPr>
            <p:cNvSpPr/>
            <p:nvPr/>
          </p:nvSpPr>
          <p:spPr bwMode="auto">
            <a:xfrm>
              <a:off x="479376" y="3570931"/>
              <a:ext cx="793011" cy="1874293"/>
            </a:xfrm>
            <a:prstGeom prst="roundRect">
              <a:avLst>
                <a:gd name="adj" fmla="val 17910"/>
              </a:avLst>
            </a:prstGeom>
            <a:solidFill>
              <a:schemeClr val="tx2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2000" b="1" dirty="0">
                  <a:solidFill>
                    <a:schemeClr val="bg1"/>
                  </a:solidFill>
                  <a:cs typeface="Arial" pitchFamily="34" charset="0"/>
                </a:rPr>
                <a:t>RQ2</a:t>
              </a:r>
              <a:endParaRPr 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7EC7F6DD-1651-B319-9010-824D7E6126C4}"/>
              </a:ext>
            </a:extLst>
          </p:cNvPr>
          <p:cNvSpPr/>
          <p:nvPr/>
        </p:nvSpPr>
        <p:spPr bwMode="auto">
          <a:xfrm>
            <a:off x="666749" y="2047707"/>
            <a:ext cx="3902567" cy="1527767"/>
          </a:xfrm>
          <a:prstGeom prst="roundRect">
            <a:avLst>
              <a:gd name="adj" fmla="val 17910"/>
            </a:avLst>
          </a:pr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b="1" dirty="0">
                <a:solidFill>
                  <a:schemeClr val="tx1"/>
                </a:solidFill>
                <a:latin typeface="Arial" pitchFamily="34" charset="0"/>
              </a:rPr>
              <a:t>Domain: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Text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data</a:t>
            </a:r>
            <a:endParaRPr lang="de-DE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02BBC30-6BF4-EF5F-4483-33EDA6B598C6}"/>
              </a:ext>
            </a:extLst>
          </p:cNvPr>
          <p:cNvSpPr txBox="1"/>
          <p:nvPr/>
        </p:nvSpPr>
        <p:spPr>
          <a:xfrm>
            <a:off x="839416" y="2789761"/>
            <a:ext cx="1872208" cy="7232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latin typeface="Arial" pitchFamily="34" charset="0"/>
              </a:rPr>
              <a:t>Image </a:t>
            </a:r>
            <a:r>
              <a:rPr lang="de-DE" dirty="0" err="1">
                <a:latin typeface="Arial" pitchFamily="34" charset="0"/>
              </a:rPr>
              <a:t>data</a:t>
            </a:r>
            <a:endParaRPr lang="de-DE" dirty="0">
              <a:latin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latin typeface="Arial" pitchFamily="34" charset="0"/>
              </a:rPr>
              <a:t>Location </a:t>
            </a:r>
            <a:r>
              <a:rPr lang="de-DE" dirty="0" err="1">
                <a:latin typeface="Arial" pitchFamily="34" charset="0"/>
              </a:rPr>
              <a:t>data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2CC3FE9D-BAF5-708F-0406-585FEBDA9A6D}"/>
              </a:ext>
            </a:extLst>
          </p:cNvPr>
          <p:cNvSpPr/>
          <p:nvPr/>
        </p:nvSpPr>
        <p:spPr bwMode="auto">
          <a:xfrm>
            <a:off x="666749" y="3820851"/>
            <a:ext cx="3902567" cy="1409319"/>
          </a:xfrm>
          <a:prstGeom prst="roundRect">
            <a:avLst>
              <a:gd name="adj" fmla="val 17910"/>
            </a:avLst>
          </a:prstGeom>
          <a:solidFill>
            <a:schemeClr val="bg2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000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de-DE" b="1" dirty="0">
                <a:solidFill>
                  <a:schemeClr val="tx1"/>
                </a:solidFill>
                <a:latin typeface="Arial" pitchFamily="34" charset="0"/>
              </a:rPr>
              <a:t>Differential Privacy Method:</a:t>
            </a:r>
          </a:p>
          <a:p>
            <a:pPr marL="285750" indent="-28575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chemeClr val="tx1"/>
                </a:solidFill>
                <a:latin typeface="Arial" pitchFamily="34" charset="0"/>
              </a:rPr>
              <a:t>Embedding </a:t>
            </a:r>
            <a:r>
              <a:rPr lang="de-DE" sz="1800" dirty="0" err="1">
                <a:solidFill>
                  <a:schemeClr val="tx1"/>
                </a:solidFill>
                <a:latin typeface="Arial" pitchFamily="34" charset="0"/>
              </a:rPr>
              <a:t>perturbation</a:t>
            </a:r>
            <a:endParaRPr lang="de-DE" sz="1800" dirty="0">
              <a:solidFill>
                <a:schemeClr val="tx1"/>
              </a:solidFill>
              <a:latin typeface="Arial" pitchFamily="34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de-DE" sz="180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5967087-A251-4511-DB63-0D957F4B79F4}"/>
              </a:ext>
            </a:extLst>
          </p:cNvPr>
          <p:cNvSpPr txBox="1"/>
          <p:nvPr/>
        </p:nvSpPr>
        <p:spPr>
          <a:xfrm>
            <a:off x="824900" y="4585993"/>
            <a:ext cx="295232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dirty="0">
                <a:latin typeface="Arial" pitchFamily="34" charset="0"/>
              </a:rPr>
              <a:t>Gradient </a:t>
            </a:r>
            <a:r>
              <a:rPr lang="de-DE" dirty="0" err="1">
                <a:latin typeface="Arial" pitchFamily="34" charset="0"/>
              </a:rPr>
              <a:t>perturbation</a:t>
            </a: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320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 animBg="1"/>
      <p:bldP spid="13" grpId="0"/>
      <p:bldP spid="15" grpId="0" animBg="1"/>
      <p:bldP spid="17" grpId="0"/>
    </p:bldLst>
  </p:timing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6FEE22EF-CE78-4652-AF62-532A236F1ECD}" vid="{E8268B09-2135-444D-9711-C6D24C3A78C2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221117 Matthes Sebis Slide Template</Template>
  <TotalTime>0</TotalTime>
  <Words>2127</Words>
  <Application>Microsoft Office PowerPoint</Application>
  <PresentationFormat>Breitbild</PresentationFormat>
  <Paragraphs>506</Paragraphs>
  <Slides>26</Slides>
  <Notes>24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3" baseType="lpstr">
      <vt:lpstr>Arial Unicode MS</vt:lpstr>
      <vt:lpstr>Helvetica Neue</vt:lpstr>
      <vt:lpstr>TUM Neue Helvetica 75 Bold</vt:lpstr>
      <vt:lpstr>Arial</vt:lpstr>
      <vt:lpstr>Cambria Math</vt:lpstr>
      <vt:lpstr>Wingdings</vt:lpstr>
      <vt:lpstr>Slides sebis 2013 2</vt:lpstr>
      <vt:lpstr>Studying the Privacy-Utility Trade-off of Word Embedding Perturbations with a Focus on Sensitivity Analysis  and Vector Mapping</vt:lpstr>
      <vt:lpstr>Outline</vt:lpstr>
      <vt:lpstr>Motivation – Differential Privacy for Word Embedding Vectors (1)</vt:lpstr>
      <vt:lpstr>Motivation - Differential Privacy for Word Embedding Vectors (2)</vt:lpstr>
      <vt:lpstr>Motivation - Differential Privacy for Word Embedding Vectors (3)</vt:lpstr>
      <vt:lpstr>Outline</vt:lpstr>
      <vt:lpstr>Research Questions</vt:lpstr>
      <vt:lpstr>Outline</vt:lpstr>
      <vt:lpstr>Methodology – Literature Review</vt:lpstr>
      <vt:lpstr>Methodology - Experiments</vt:lpstr>
      <vt:lpstr>Outline</vt:lpstr>
      <vt:lpstr>Initial Findings – Bounding Sensitivity</vt:lpstr>
      <vt:lpstr>Initial Findings – Mapping to “real“ words</vt:lpstr>
      <vt:lpstr>Outline</vt:lpstr>
      <vt:lpstr>Next Steps - Experiments</vt:lpstr>
      <vt:lpstr>*Differential Privacy Levels – Document vs. Word Level Privacy</vt:lpstr>
      <vt:lpstr>Outline</vt:lpstr>
      <vt:lpstr>Timeline</vt:lpstr>
      <vt:lpstr>PowerPoint-Präsentation</vt:lpstr>
      <vt:lpstr>Motivation - Differential Privacy for Word Embedding Vectors</vt:lpstr>
      <vt:lpstr>Approaches for Bounding Sensitivity</vt:lpstr>
      <vt:lpstr>Approaches for Mapping to “real“ words</vt:lpstr>
      <vt:lpstr>Approaches for Bounding Sensitivity</vt:lpstr>
      <vt:lpstr>Johnson-Lindenstrauss Lemma</vt:lpstr>
      <vt:lpstr>Unbounded Sensitivity</vt:lpstr>
      <vt:lpstr>Φ_priv (w) is not a “real” word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Meeting</dc:title>
  <dc:creator>Riecker, Alisha</dc:creator>
  <dc:description>Copyright sebis</dc:description>
  <cp:lastModifiedBy>Alisha Riecker</cp:lastModifiedBy>
  <cp:revision>45</cp:revision>
  <cp:lastPrinted>2023-08-06T19:41:14Z</cp:lastPrinted>
  <dcterms:created xsi:type="dcterms:W3CDTF">2023-05-02T12:56:31Z</dcterms:created>
  <dcterms:modified xsi:type="dcterms:W3CDTF">2023-08-07T07:58:11Z</dcterms:modified>
</cp:coreProperties>
</file>